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60"/>
  </p:notesMasterIdLst>
  <p:sldIdLst>
    <p:sldId id="276" r:id="rId2"/>
    <p:sldId id="277" r:id="rId3"/>
    <p:sldId id="257" r:id="rId4"/>
    <p:sldId id="272" r:id="rId5"/>
    <p:sldId id="273" r:id="rId6"/>
    <p:sldId id="274" r:id="rId7"/>
    <p:sldId id="258" r:id="rId8"/>
    <p:sldId id="286" r:id="rId9"/>
    <p:sldId id="287" r:id="rId10"/>
    <p:sldId id="325" r:id="rId11"/>
    <p:sldId id="288" r:id="rId12"/>
    <p:sldId id="289" r:id="rId13"/>
    <p:sldId id="329" r:id="rId14"/>
    <p:sldId id="290" r:id="rId15"/>
    <p:sldId id="260" r:id="rId16"/>
    <p:sldId id="278" r:id="rId17"/>
    <p:sldId id="339" r:id="rId18"/>
    <p:sldId id="340" r:id="rId19"/>
    <p:sldId id="327" r:id="rId20"/>
    <p:sldId id="341" r:id="rId21"/>
    <p:sldId id="342" r:id="rId22"/>
    <p:sldId id="265" r:id="rId23"/>
    <p:sldId id="309" r:id="rId24"/>
    <p:sldId id="270" r:id="rId25"/>
    <p:sldId id="271" r:id="rId26"/>
    <p:sldId id="330" r:id="rId27"/>
    <p:sldId id="297" r:id="rId28"/>
    <p:sldId id="331" r:id="rId29"/>
    <p:sldId id="332" r:id="rId30"/>
    <p:sldId id="333" r:id="rId31"/>
    <p:sldId id="334" r:id="rId32"/>
    <p:sldId id="259" r:id="rId33"/>
    <p:sldId id="324" r:id="rId34"/>
    <p:sldId id="282" r:id="rId35"/>
    <p:sldId id="275" r:id="rId36"/>
    <p:sldId id="296" r:id="rId37"/>
    <p:sldId id="280" r:id="rId38"/>
    <p:sldId id="328" r:id="rId39"/>
    <p:sldId id="281" r:id="rId40"/>
    <p:sldId id="323" r:id="rId41"/>
    <p:sldId id="335" r:id="rId42"/>
    <p:sldId id="375" r:id="rId43"/>
    <p:sldId id="336" r:id="rId44"/>
    <p:sldId id="376" r:id="rId45"/>
    <p:sldId id="337" r:id="rId46"/>
    <p:sldId id="377" r:id="rId47"/>
    <p:sldId id="338" r:id="rId48"/>
    <p:sldId id="262" r:id="rId49"/>
    <p:sldId id="283" r:id="rId50"/>
    <p:sldId id="343" r:id="rId51"/>
    <p:sldId id="344" r:id="rId52"/>
    <p:sldId id="345" r:id="rId53"/>
    <p:sldId id="346" r:id="rId54"/>
    <p:sldId id="347" r:id="rId55"/>
    <p:sldId id="284" r:id="rId56"/>
    <p:sldId id="348" r:id="rId57"/>
    <p:sldId id="378" r:id="rId58"/>
    <p:sldId id="379"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178" autoAdjust="0"/>
  </p:normalViewPr>
  <p:slideViewPr>
    <p:cSldViewPr snapToGrid="0">
      <p:cViewPr>
        <p:scale>
          <a:sx n="80" d="100"/>
          <a:sy n="80" d="100"/>
        </p:scale>
        <p:origin x="-486"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D947D-9BFC-4360-9972-F6A32FD8E370}" type="datetimeFigureOut">
              <a:rPr lang="ru-RU" smtClean="0"/>
              <a:t>12.07.2021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6BE66-0C03-41FE-8590-BB335D20F6E7}" type="slidenum">
              <a:rPr lang="ru-RU" smtClean="0"/>
              <a:t>‹#›</a:t>
            </a:fld>
            <a:endParaRPr lang="ru-RU"/>
          </a:p>
        </p:txBody>
      </p:sp>
    </p:spTree>
    <p:extLst>
      <p:ext uri="{BB962C8B-B14F-4D97-AF65-F5344CB8AC3E}">
        <p14:creationId xmlns:p14="http://schemas.microsoft.com/office/powerpoint/2010/main" val="233355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350496452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38465627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148773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26504664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330115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260278408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102572363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42009714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20751434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1CC0A8B-FC13-4558-BAED-328F4D25D539}" type="datetimeFigureOut">
              <a:rPr lang="ru-RU" smtClean="0"/>
              <a:t>12.07.2021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81649640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1CC0A8B-FC13-4558-BAED-328F4D25D539}" type="datetimeFigureOut">
              <a:rPr lang="ru-RU" smtClean="0"/>
              <a:t>12.07.2021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27342091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1CC0A8B-FC13-4558-BAED-328F4D25D539}" type="datetimeFigureOut">
              <a:rPr lang="ru-RU" smtClean="0"/>
              <a:t>12.07.2021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11876509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1CC0A8B-FC13-4558-BAED-328F4D25D539}" type="datetimeFigureOut">
              <a:rPr lang="ru-RU" smtClean="0"/>
              <a:t>12.07.2021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351550936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C0A8B-FC13-4558-BAED-328F4D25D539}" type="datetimeFigureOut">
              <a:rPr lang="ru-RU" smtClean="0"/>
              <a:t>12.07.2021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21366057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1CC0A8B-FC13-4558-BAED-328F4D25D539}" type="datetimeFigureOut">
              <a:rPr lang="ru-RU" smtClean="0"/>
              <a:t>12.07.2021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34287895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1CC0A8B-FC13-4558-BAED-328F4D25D539}" type="datetimeFigureOut">
              <a:rPr lang="ru-RU" smtClean="0"/>
              <a:t>12.07.2021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24CC389-7AF5-4140-9EA4-511A3D9E1A58}" type="slidenum">
              <a:rPr lang="ru-RU" smtClean="0"/>
              <a:t>‹#›</a:t>
            </a:fld>
            <a:endParaRPr lang="ru-RU"/>
          </a:p>
        </p:txBody>
      </p:sp>
    </p:spTree>
    <p:extLst>
      <p:ext uri="{BB962C8B-B14F-4D97-AF65-F5344CB8AC3E}">
        <p14:creationId xmlns:p14="http://schemas.microsoft.com/office/powerpoint/2010/main" val="3838112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CC0A8B-FC13-4558-BAED-328F4D25D539}" type="datetimeFigureOut">
              <a:rPr lang="ru-RU" smtClean="0"/>
              <a:t>12.07.2021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24CC389-7AF5-4140-9EA4-511A3D9E1A58}" type="slidenum">
              <a:rPr lang="ru-RU" smtClean="0"/>
              <a:t>‹#›</a:t>
            </a:fld>
            <a:endParaRPr lang="ru-RU"/>
          </a:p>
        </p:txBody>
      </p:sp>
    </p:spTree>
    <p:extLst>
      <p:ext uri="{BB962C8B-B14F-4D97-AF65-F5344CB8AC3E}">
        <p14:creationId xmlns:p14="http://schemas.microsoft.com/office/powerpoint/2010/main" val="42847428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esktopbackground.org/download/1440x900/2013/04/17/562338_17-best-photos-of-open-book-backgrounds-vintage-open-book_1500x972_h.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4692"/>
            <a:ext cx="12192000" cy="6982692"/>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05981" y="279460"/>
            <a:ext cx="11380038" cy="1446550"/>
          </a:xfrm>
          <a:prstGeom prst="rect">
            <a:avLst/>
          </a:prstGeom>
        </p:spPr>
        <p:txBody>
          <a:bodyPr wrap="none">
            <a:spAutoFit/>
          </a:bodyPr>
          <a:lstStyle/>
          <a:p>
            <a:r>
              <a:rPr lang="ru-RU" sz="8800" b="1" dirty="0">
                <a:latin typeface="Monotype Corsiva" panose="03010101010201010101" pitchFamily="66" charset="0"/>
              </a:rPr>
              <a:t>Туристический маршрут</a:t>
            </a:r>
          </a:p>
        </p:txBody>
      </p:sp>
      <p:sp>
        <p:nvSpPr>
          <p:cNvPr id="2" name="Прямоугольник 1"/>
          <p:cNvSpPr/>
          <p:nvPr/>
        </p:nvSpPr>
        <p:spPr>
          <a:xfrm>
            <a:off x="2833254" y="1963907"/>
            <a:ext cx="6525492" cy="2170787"/>
          </a:xfrm>
          <a:prstGeom prst="rect">
            <a:avLst/>
          </a:prstGeom>
        </p:spPr>
        <p:txBody>
          <a:bodyPr wrap="square">
            <a:spAutoFit/>
          </a:bodyPr>
          <a:lstStyle/>
          <a:p>
            <a:pPr algn="ctr">
              <a:lnSpc>
                <a:spcPct val="107000"/>
              </a:lnSpc>
              <a:spcAft>
                <a:spcPts val="800"/>
              </a:spcAft>
            </a:pPr>
            <a:r>
              <a:rPr lang="ru-RU" sz="2400" b="1" dirty="0">
                <a:ea typeface="Calibri" panose="020F0502020204030204" pitchFamily="34" charset="0"/>
                <a:cs typeface="Times New Roman" panose="02020603050405020304" pitchFamily="18" charset="0"/>
              </a:rPr>
              <a:t>Все, что мог сделать русский человек в Сибири, он сделал с необыкновенной энергией, и результат трудов его достоин удивления по своей громадности. </a:t>
            </a:r>
            <a:endParaRPr lang="ru-RU" sz="2400" b="1" dirty="0" smtClean="0">
              <a:ea typeface="Calibri" panose="020F0502020204030204" pitchFamily="34" charset="0"/>
              <a:cs typeface="Times New Roman" panose="02020603050405020304" pitchFamily="18" charset="0"/>
            </a:endParaRPr>
          </a:p>
          <a:p>
            <a:pPr algn="ctr">
              <a:lnSpc>
                <a:spcPct val="107000"/>
              </a:lnSpc>
              <a:spcAft>
                <a:spcPts val="800"/>
              </a:spcAft>
            </a:pPr>
            <a:r>
              <a:rPr lang="ru-RU" sz="2400" b="1" dirty="0" smtClean="0">
                <a:ea typeface="Calibri" panose="020F0502020204030204" pitchFamily="34" charset="0"/>
                <a:cs typeface="Times New Roman" panose="02020603050405020304" pitchFamily="18" charset="0"/>
              </a:rPr>
              <a:t>Н.М</a:t>
            </a:r>
            <a:r>
              <a:rPr lang="ru-RU" sz="2400" b="1" dirty="0">
                <a:ea typeface="Calibri" panose="020F0502020204030204" pitchFamily="34" charset="0"/>
                <a:cs typeface="Times New Roman" panose="02020603050405020304" pitchFamily="18" charset="0"/>
              </a:rPr>
              <a:t>. </a:t>
            </a:r>
            <a:r>
              <a:rPr lang="ru-RU" sz="2400" b="1" dirty="0" err="1">
                <a:ea typeface="Calibri" panose="020F0502020204030204" pitchFamily="34" charset="0"/>
                <a:cs typeface="Times New Roman" panose="02020603050405020304" pitchFamily="18" charset="0"/>
              </a:rPr>
              <a:t>Ядринцев</a:t>
            </a:r>
            <a:endParaRPr lang="ru-RU" sz="24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27886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6789" y="266730"/>
            <a:ext cx="7679575" cy="6370975"/>
          </a:xfrm>
          <a:prstGeom prst="rect">
            <a:avLst/>
          </a:prstGeom>
        </p:spPr>
        <p:txBody>
          <a:bodyPr wrap="square">
            <a:spAutoFit/>
          </a:bodyPr>
          <a:lstStyle/>
          <a:p>
            <a:r>
              <a:rPr lang="ru-RU" sz="2400" dirty="0">
                <a:solidFill>
                  <a:prstClr val="black"/>
                </a:solidFill>
              </a:rPr>
              <a:t>В 1964 году образовался совхоз «Галинский» с центром в селе Обское, и позже, в 1992, он был преобразован в АОЗТ, а затем – в кооператив. Период расцвета хозяйства приходится на 1976 – 1994 годы, когда директором был Николай Михайлович Харитонов, человек предприимчивый, с хозяйской жилкой. </a:t>
            </a:r>
            <a:r>
              <a:rPr lang="ru-RU" sz="2400" dirty="0" smtClean="0">
                <a:solidFill>
                  <a:prstClr val="black"/>
                </a:solidFill>
              </a:rPr>
              <a:t>Появились </a:t>
            </a:r>
            <a:r>
              <a:rPr lang="ru-RU" sz="2400" dirty="0">
                <a:solidFill>
                  <a:prstClr val="black"/>
                </a:solidFill>
              </a:rPr>
              <a:t>две новых улицы Спортивная и Новая, магазин на два торговых зала, прекрасная столовая, новая двухэтажная школа, стадион областного значения, запрудили пруд Новый. Улицы посёлка асфальтировали. В хозяйстве появились 36 новых животноводческих помещений, инкубатор, гусятник, ток. . В совхозе создали футбольную и волейбольную команды. В 1992 году в Обском открылся стадион областного значения, где 3-5 июля прошли XVII областные сельские спортивные игры. </a:t>
            </a:r>
            <a:endParaRPr lang="ru-RU" dirty="0"/>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6364" y="826419"/>
            <a:ext cx="3938697" cy="5251595"/>
          </a:xfrm>
          <a:prstGeom prst="rect">
            <a:avLst/>
          </a:prstGeom>
          <a:effectLst>
            <a:softEdge rad="127000"/>
          </a:effectLst>
        </p:spPr>
      </p:pic>
    </p:spTree>
    <p:extLst>
      <p:ext uri="{BB962C8B-B14F-4D97-AF65-F5344CB8AC3E}">
        <p14:creationId xmlns:p14="http://schemas.microsoft.com/office/powerpoint/2010/main" val="791832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9492" y="444219"/>
            <a:ext cx="8423564" cy="6370975"/>
          </a:xfrm>
          <a:prstGeom prst="rect">
            <a:avLst/>
          </a:prstGeom>
        </p:spPr>
        <p:txBody>
          <a:bodyPr wrap="square">
            <a:spAutoFit/>
          </a:bodyPr>
          <a:lstStyle/>
          <a:p>
            <a:pPr algn="just"/>
            <a:r>
              <a:rPr lang="ru-RU" sz="2400" dirty="0"/>
              <a:t>Школа в Обском открылась в 1913 году. Школа была четырехлетняя. Первое школьное здание – рубленый дом-пятистенка. В тридцатые годы прошлого века, когда репрессировали зажиточного крестьянина </a:t>
            </a:r>
            <a:r>
              <a:rPr lang="ru-RU" sz="2400" dirty="0" err="1"/>
              <a:t>Нестера</a:t>
            </a:r>
            <a:r>
              <a:rPr lang="ru-RU" sz="2400" dirty="0"/>
              <a:t> </a:t>
            </a:r>
            <a:r>
              <a:rPr lang="ru-RU" sz="2400" dirty="0" err="1"/>
              <a:t>Баханова</a:t>
            </a:r>
            <a:r>
              <a:rPr lang="ru-RU" sz="2400" dirty="0"/>
              <a:t>, то дом его отдали сначала под колхозную контору, а затем перенесли на улицу Ленина. Здесь Обская начальная школа работала до 1968 года. Когда в 1964 году образовался совхоз </a:t>
            </a:r>
            <a:endParaRPr lang="ru-RU" sz="2400" dirty="0" smtClean="0"/>
          </a:p>
          <a:p>
            <a:pPr algn="just"/>
            <a:r>
              <a:rPr lang="ru-RU" sz="2400" dirty="0" smtClean="0"/>
              <a:t>«</a:t>
            </a:r>
            <a:r>
              <a:rPr lang="ru-RU" sz="2400" dirty="0"/>
              <a:t>Галинский», то начали строить </a:t>
            </a:r>
            <a:endParaRPr lang="ru-RU" sz="2400" dirty="0" smtClean="0"/>
          </a:p>
          <a:p>
            <a:pPr algn="just"/>
            <a:r>
              <a:rPr lang="ru-RU" sz="2400" dirty="0" smtClean="0"/>
              <a:t>новое </a:t>
            </a:r>
            <a:r>
              <a:rPr lang="ru-RU" sz="2400" dirty="0"/>
              <a:t>школьное здание. В </a:t>
            </a:r>
            <a:endParaRPr lang="ru-RU" sz="2400" dirty="0" smtClean="0"/>
          </a:p>
          <a:p>
            <a:pPr algn="just"/>
            <a:r>
              <a:rPr lang="ru-RU" sz="2400" dirty="0" smtClean="0"/>
              <a:t>1968 </a:t>
            </a:r>
            <a:r>
              <a:rPr lang="ru-RU" sz="2400" dirty="0"/>
              <a:t>году открыли </a:t>
            </a:r>
            <a:r>
              <a:rPr lang="ru-RU" sz="2400" dirty="0" smtClean="0"/>
              <a:t>восьмилетнюю</a:t>
            </a:r>
          </a:p>
          <a:p>
            <a:pPr algn="just"/>
            <a:r>
              <a:rPr lang="ru-RU" sz="2400" dirty="0" smtClean="0"/>
              <a:t>школу </a:t>
            </a:r>
            <a:r>
              <a:rPr lang="ru-RU" sz="2400" dirty="0"/>
              <a:t>на пригорке, улицу </a:t>
            </a:r>
            <a:r>
              <a:rPr lang="ru-RU" sz="2400" dirty="0" smtClean="0"/>
              <a:t>позднее</a:t>
            </a:r>
          </a:p>
          <a:p>
            <a:pPr algn="just"/>
            <a:r>
              <a:rPr lang="ru-RU" sz="2400" dirty="0" smtClean="0"/>
              <a:t>назвали </a:t>
            </a:r>
            <a:r>
              <a:rPr lang="ru-RU" sz="2400" dirty="0"/>
              <a:t>Школьной. В 1977 </a:t>
            </a:r>
            <a:r>
              <a:rPr lang="ru-RU" sz="2400" dirty="0" smtClean="0"/>
              <a:t>году</a:t>
            </a:r>
          </a:p>
          <a:p>
            <a:pPr algn="just"/>
            <a:r>
              <a:rPr lang="ru-RU" sz="2400" dirty="0" smtClean="0"/>
              <a:t>совхоз </a:t>
            </a:r>
            <a:r>
              <a:rPr lang="ru-RU" sz="2400" dirty="0"/>
              <a:t>«Галинский» начал </a:t>
            </a:r>
            <a:endParaRPr lang="ru-RU" sz="2400" dirty="0" smtClean="0"/>
          </a:p>
          <a:p>
            <a:pPr algn="just"/>
            <a:r>
              <a:rPr lang="ru-RU" sz="2400" dirty="0" smtClean="0"/>
              <a:t>строить </a:t>
            </a:r>
            <a:r>
              <a:rPr lang="ru-RU" sz="2400" dirty="0"/>
              <a:t>двухэтажное школьное </a:t>
            </a:r>
            <a:endParaRPr lang="ru-RU" sz="2400" dirty="0" smtClean="0"/>
          </a:p>
          <a:p>
            <a:pPr algn="just"/>
            <a:r>
              <a:rPr lang="ru-RU" sz="2400" dirty="0" smtClean="0"/>
              <a:t>здание</a:t>
            </a:r>
            <a:r>
              <a:rPr lang="ru-RU" sz="2400" dirty="0"/>
              <a:t>. В 1982 году закончили </a:t>
            </a:r>
            <a:endParaRPr lang="ru-RU" sz="2400" dirty="0" smtClean="0"/>
          </a:p>
          <a:p>
            <a:pPr algn="just"/>
            <a:r>
              <a:rPr lang="ru-RU" sz="2400" dirty="0" smtClean="0"/>
              <a:t>строительство</a:t>
            </a:r>
            <a:r>
              <a:rPr lang="ru-RU" sz="2400" dirty="0"/>
              <a:t>.</a:t>
            </a: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5251" y="3228868"/>
            <a:ext cx="6224711" cy="3586326"/>
          </a:xfrm>
          <a:prstGeom prst="rect">
            <a:avLst/>
          </a:prstGeom>
          <a:effectLst>
            <a:softEdge rad="317500"/>
          </a:effectLst>
        </p:spPr>
      </p:pic>
    </p:spTree>
    <p:extLst>
      <p:ext uri="{BB962C8B-B14F-4D97-AF65-F5344CB8AC3E}">
        <p14:creationId xmlns:p14="http://schemas.microsoft.com/office/powerpoint/2010/main" val="27317690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7309" y="501596"/>
            <a:ext cx="8478982" cy="4893647"/>
          </a:xfrm>
          <a:prstGeom prst="rect">
            <a:avLst/>
          </a:prstGeom>
        </p:spPr>
        <p:txBody>
          <a:bodyPr wrap="square">
            <a:spAutoFit/>
          </a:bodyPr>
          <a:lstStyle/>
          <a:p>
            <a:pPr algn="just"/>
            <a:r>
              <a:rPr lang="ru-RU" sz="2400" dirty="0"/>
              <a:t>Вопрос об открытии детсада стоял на заседании Обского сельсовета еще 13 августа 1931 года. Председатели колхозов «Путь пробуждения» и «Ударник» отчитывались о выходе колхозников на работу. Постановили: колхозам предложить организовать детдом, чтобы использовать 100% женского труда в хозяйстве</a:t>
            </a:r>
            <a:r>
              <a:rPr lang="ru-RU" sz="2400" dirty="0" smtClean="0"/>
              <a:t>.</a:t>
            </a:r>
          </a:p>
          <a:p>
            <a:pPr algn="just"/>
            <a:r>
              <a:rPr lang="ru-RU" sz="2400" dirty="0" smtClean="0"/>
              <a:t>Однако </a:t>
            </a:r>
            <a:r>
              <a:rPr lang="ru-RU" sz="2400" dirty="0"/>
              <a:t>тогда детсад открыт. </a:t>
            </a:r>
            <a:endParaRPr lang="ru-RU" sz="2400" dirty="0" smtClean="0"/>
          </a:p>
          <a:p>
            <a:pPr algn="just"/>
            <a:r>
              <a:rPr lang="ru-RU" sz="2400" dirty="0" smtClean="0"/>
              <a:t>Потом </a:t>
            </a:r>
            <a:r>
              <a:rPr lang="ru-RU" sz="2400" dirty="0"/>
              <a:t>колхоз построил клуб, </a:t>
            </a:r>
            <a:endParaRPr lang="ru-RU" sz="2400" dirty="0" smtClean="0"/>
          </a:p>
          <a:p>
            <a:pPr algn="just"/>
            <a:r>
              <a:rPr lang="ru-RU" sz="2400" dirty="0" smtClean="0"/>
              <a:t>позже </a:t>
            </a:r>
            <a:r>
              <a:rPr lang="ru-RU" sz="2400" dirty="0"/>
              <a:t>на этом месте построили </a:t>
            </a:r>
            <a:endParaRPr lang="ru-RU" sz="2400" dirty="0" smtClean="0"/>
          </a:p>
          <a:p>
            <a:pPr algn="just"/>
            <a:r>
              <a:rPr lang="ru-RU" sz="2400" dirty="0" smtClean="0"/>
              <a:t>кирпичную </a:t>
            </a:r>
            <a:r>
              <a:rPr lang="ru-RU" sz="2400" dirty="0"/>
              <a:t>столовую. В 70-е </a:t>
            </a:r>
            <a:endParaRPr lang="ru-RU" sz="2400" dirty="0" smtClean="0"/>
          </a:p>
          <a:p>
            <a:pPr algn="just"/>
            <a:r>
              <a:rPr lang="ru-RU" sz="2400" dirty="0" smtClean="0"/>
              <a:t>годы </a:t>
            </a:r>
            <a:r>
              <a:rPr lang="ru-RU" sz="2400" dirty="0"/>
              <a:t>построили в центре </a:t>
            </a:r>
            <a:endParaRPr lang="ru-RU" sz="2400" dirty="0" smtClean="0"/>
          </a:p>
          <a:p>
            <a:pPr algn="just"/>
            <a:r>
              <a:rPr lang="ru-RU" sz="2400" dirty="0" smtClean="0"/>
              <a:t>поселка </a:t>
            </a:r>
            <a:r>
              <a:rPr lang="ru-RU" sz="2400" dirty="0"/>
              <a:t>контору, одно крыло </a:t>
            </a:r>
            <a:endParaRPr lang="ru-RU" sz="2400" dirty="0" smtClean="0"/>
          </a:p>
          <a:p>
            <a:pPr algn="just"/>
            <a:r>
              <a:rPr lang="ru-RU" sz="2400" dirty="0" smtClean="0"/>
              <a:t>здания </a:t>
            </a:r>
            <a:r>
              <a:rPr lang="ru-RU" sz="2400" dirty="0"/>
              <a:t>отдали под Дом культуры.</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7019" y="2027382"/>
            <a:ext cx="7245927" cy="4830618"/>
          </a:xfrm>
          <a:prstGeom prst="rect">
            <a:avLst/>
          </a:prstGeom>
          <a:effectLst>
            <a:softEdge rad="635000"/>
          </a:effectLst>
        </p:spPr>
      </p:pic>
    </p:spTree>
    <p:extLst>
      <p:ext uri="{BB962C8B-B14F-4D97-AF65-F5344CB8AC3E}">
        <p14:creationId xmlns:p14="http://schemas.microsoft.com/office/powerpoint/2010/main" val="22111431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804515" y="457200"/>
            <a:ext cx="7387485" cy="6068291"/>
          </a:xfrm>
          <a:prstGeom prst="rect">
            <a:avLst/>
          </a:prstGeom>
        </p:spPr>
      </p:pic>
      <p:sp>
        <p:nvSpPr>
          <p:cNvPr id="3" name="Прямоугольник 2"/>
          <p:cNvSpPr/>
          <p:nvPr/>
        </p:nvSpPr>
        <p:spPr>
          <a:xfrm>
            <a:off x="148182" y="1579419"/>
            <a:ext cx="9312665" cy="3416320"/>
          </a:xfrm>
          <a:prstGeom prst="rect">
            <a:avLst/>
          </a:prstGeom>
        </p:spPr>
        <p:txBody>
          <a:bodyPr wrap="square">
            <a:spAutoFit/>
          </a:bodyPr>
          <a:lstStyle/>
          <a:p>
            <a:pPr lvl="0" algn="just"/>
            <a:r>
              <a:rPr lang="ru-RU" sz="2400" dirty="0">
                <a:solidFill>
                  <a:prstClr val="black"/>
                </a:solidFill>
              </a:rPr>
              <a:t>Много внимания уделялось </a:t>
            </a:r>
            <a:endParaRPr lang="ru-RU" sz="2400" dirty="0" smtClean="0">
              <a:solidFill>
                <a:prstClr val="black"/>
              </a:solidFill>
            </a:endParaRPr>
          </a:p>
          <a:p>
            <a:pPr lvl="0" algn="just"/>
            <a:r>
              <a:rPr lang="ru-RU" sz="2400" dirty="0" smtClean="0">
                <a:solidFill>
                  <a:prstClr val="black"/>
                </a:solidFill>
              </a:rPr>
              <a:t>спорту</a:t>
            </a:r>
            <a:r>
              <a:rPr lang="ru-RU" sz="2400" dirty="0">
                <a:solidFill>
                  <a:prstClr val="black"/>
                </a:solidFill>
              </a:rPr>
              <a:t>. </a:t>
            </a:r>
            <a:r>
              <a:rPr lang="ru-RU" sz="2400" dirty="0" smtClean="0">
                <a:solidFill>
                  <a:prstClr val="black"/>
                </a:solidFill>
              </a:rPr>
              <a:t>В </a:t>
            </a:r>
            <a:r>
              <a:rPr lang="ru-RU" sz="2400" dirty="0">
                <a:solidFill>
                  <a:prstClr val="black"/>
                </a:solidFill>
              </a:rPr>
              <a:t>1976 году был </a:t>
            </a:r>
            <a:endParaRPr lang="ru-RU" sz="2400" dirty="0" smtClean="0">
              <a:solidFill>
                <a:prstClr val="black"/>
              </a:solidFill>
            </a:endParaRPr>
          </a:p>
          <a:p>
            <a:pPr lvl="0" algn="just"/>
            <a:r>
              <a:rPr lang="ru-RU" sz="2400" dirty="0" smtClean="0">
                <a:solidFill>
                  <a:prstClr val="black"/>
                </a:solidFill>
              </a:rPr>
              <a:t>создан </a:t>
            </a:r>
            <a:r>
              <a:rPr lang="ru-RU" sz="2400" dirty="0">
                <a:solidFill>
                  <a:prstClr val="black"/>
                </a:solidFill>
              </a:rPr>
              <a:t>Галинский </a:t>
            </a:r>
            <a:r>
              <a:rPr lang="ru-RU" sz="2400" dirty="0" smtClean="0">
                <a:solidFill>
                  <a:prstClr val="black"/>
                </a:solidFill>
              </a:rPr>
              <a:t>коллектив </a:t>
            </a:r>
          </a:p>
          <a:p>
            <a:pPr lvl="0" algn="just"/>
            <a:r>
              <a:rPr lang="ru-RU" sz="2400" dirty="0" smtClean="0">
                <a:solidFill>
                  <a:prstClr val="black"/>
                </a:solidFill>
              </a:rPr>
              <a:t>физической </a:t>
            </a:r>
            <a:r>
              <a:rPr lang="ru-RU" sz="2400" dirty="0">
                <a:solidFill>
                  <a:prstClr val="black"/>
                </a:solidFill>
              </a:rPr>
              <a:t>культуры.</a:t>
            </a:r>
          </a:p>
          <a:p>
            <a:pPr lvl="0" algn="just"/>
            <a:r>
              <a:rPr lang="ru-RU" sz="2400" dirty="0">
                <a:solidFill>
                  <a:prstClr val="black"/>
                </a:solidFill>
              </a:rPr>
              <a:t>Большое влияние на </a:t>
            </a:r>
            <a:endParaRPr lang="ru-RU" sz="2400" dirty="0" smtClean="0">
              <a:solidFill>
                <a:prstClr val="black"/>
              </a:solidFill>
            </a:endParaRPr>
          </a:p>
          <a:p>
            <a:pPr lvl="0" algn="just"/>
            <a:r>
              <a:rPr lang="ru-RU" sz="2400" dirty="0" smtClean="0">
                <a:solidFill>
                  <a:prstClr val="black"/>
                </a:solidFill>
              </a:rPr>
              <a:t>приобщение обских </a:t>
            </a:r>
            <a:r>
              <a:rPr lang="ru-RU" sz="2400" dirty="0">
                <a:solidFill>
                  <a:prstClr val="black"/>
                </a:solidFill>
              </a:rPr>
              <a:t>ребятишек </a:t>
            </a:r>
            <a:endParaRPr lang="ru-RU" sz="2400" dirty="0" smtClean="0">
              <a:solidFill>
                <a:prstClr val="black"/>
              </a:solidFill>
            </a:endParaRPr>
          </a:p>
          <a:p>
            <a:pPr lvl="0" algn="just"/>
            <a:r>
              <a:rPr lang="ru-RU" sz="2400" dirty="0" smtClean="0">
                <a:solidFill>
                  <a:prstClr val="black"/>
                </a:solidFill>
              </a:rPr>
              <a:t>к </a:t>
            </a:r>
            <a:r>
              <a:rPr lang="ru-RU" sz="2400" dirty="0">
                <a:solidFill>
                  <a:prstClr val="black"/>
                </a:solidFill>
              </a:rPr>
              <a:t>спорту </a:t>
            </a:r>
            <a:r>
              <a:rPr lang="ru-RU" sz="2400" dirty="0" smtClean="0">
                <a:solidFill>
                  <a:prstClr val="black"/>
                </a:solidFill>
              </a:rPr>
              <a:t>оказал </a:t>
            </a:r>
            <a:r>
              <a:rPr lang="ru-RU" sz="2400" dirty="0">
                <a:solidFill>
                  <a:prstClr val="black"/>
                </a:solidFill>
              </a:rPr>
              <a:t>спортивный </a:t>
            </a:r>
            <a:endParaRPr lang="ru-RU" sz="2400" dirty="0" smtClean="0">
              <a:solidFill>
                <a:prstClr val="black"/>
              </a:solidFill>
            </a:endParaRPr>
          </a:p>
          <a:p>
            <a:pPr lvl="0" algn="just"/>
            <a:r>
              <a:rPr lang="ru-RU" sz="2400" dirty="0" smtClean="0">
                <a:solidFill>
                  <a:prstClr val="black"/>
                </a:solidFill>
              </a:rPr>
              <a:t>клуб </a:t>
            </a:r>
            <a:r>
              <a:rPr lang="ru-RU" sz="2400" dirty="0">
                <a:solidFill>
                  <a:prstClr val="black"/>
                </a:solidFill>
              </a:rPr>
              <a:t>«Галинский», </a:t>
            </a:r>
            <a:r>
              <a:rPr lang="ru-RU" sz="2400" dirty="0" smtClean="0">
                <a:solidFill>
                  <a:prstClr val="black"/>
                </a:solidFill>
              </a:rPr>
              <a:t>открытый </a:t>
            </a:r>
            <a:r>
              <a:rPr lang="ru-RU" sz="2400" dirty="0">
                <a:solidFill>
                  <a:prstClr val="black"/>
                </a:solidFill>
              </a:rPr>
              <a:t>в </a:t>
            </a:r>
            <a:endParaRPr lang="ru-RU" sz="2400" dirty="0" smtClean="0">
              <a:solidFill>
                <a:prstClr val="black"/>
              </a:solidFill>
            </a:endParaRPr>
          </a:p>
          <a:p>
            <a:pPr lvl="0" algn="just"/>
            <a:r>
              <a:rPr lang="ru-RU" sz="2400" dirty="0" smtClean="0">
                <a:solidFill>
                  <a:prstClr val="black"/>
                </a:solidFill>
              </a:rPr>
              <a:t>1997 </a:t>
            </a:r>
            <a:r>
              <a:rPr lang="ru-RU" sz="2400" dirty="0">
                <a:solidFill>
                  <a:prstClr val="black"/>
                </a:solidFill>
              </a:rPr>
              <a:t>году на базе </a:t>
            </a:r>
            <a:r>
              <a:rPr lang="ru-RU" sz="2400" dirty="0" smtClean="0">
                <a:solidFill>
                  <a:prstClr val="black"/>
                </a:solidFill>
              </a:rPr>
              <a:t>Обского </a:t>
            </a:r>
            <a:r>
              <a:rPr lang="ru-RU" sz="2400" dirty="0">
                <a:solidFill>
                  <a:prstClr val="black"/>
                </a:solidFill>
              </a:rPr>
              <a:t>КФК.</a:t>
            </a:r>
          </a:p>
        </p:txBody>
      </p:sp>
    </p:spTree>
    <p:extLst>
      <p:ext uri="{BB962C8B-B14F-4D97-AF65-F5344CB8AC3E}">
        <p14:creationId xmlns:p14="http://schemas.microsoft.com/office/powerpoint/2010/main" val="42447348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6365" y="117693"/>
            <a:ext cx="4475018" cy="6740307"/>
          </a:xfrm>
          <a:prstGeom prst="rect">
            <a:avLst/>
          </a:prstGeom>
        </p:spPr>
        <p:txBody>
          <a:bodyPr wrap="square">
            <a:spAutoFit/>
          </a:bodyPr>
          <a:lstStyle/>
          <a:p>
            <a:pPr algn="just"/>
            <a:r>
              <a:rPr lang="ru-RU" sz="2400" dirty="0" smtClean="0"/>
              <a:t>Живёт </a:t>
            </a:r>
            <a:r>
              <a:rPr lang="ru-RU" sz="2400" dirty="0"/>
              <a:t>в Обском коллекционер </a:t>
            </a:r>
            <a:r>
              <a:rPr lang="ru-RU" sz="2400" dirty="0" smtClean="0"/>
              <a:t>Всероссийского </a:t>
            </a:r>
            <a:r>
              <a:rPr lang="ru-RU" sz="2400" dirty="0"/>
              <a:t>значения Тарасенко Ольга Алексеевна, которая более 30 лет собирает свою коллекцию. С 1972 года в поселке работает сельская библиотека. В библиотечном фонде около пяти тысяч книг. В 80-е годы прошлого столетия хозяйство «</a:t>
            </a:r>
            <a:r>
              <a:rPr lang="ru-RU" sz="2400" dirty="0" err="1"/>
              <a:t>Галинское</a:t>
            </a:r>
            <a:r>
              <a:rPr lang="ru-RU" sz="2400" dirty="0"/>
              <a:t>» много делало, чтобы улучшить быт сельчан. Так, в Обском работал Дом быта, где были пошивочная мастерская и парикмахерская, работала </a:t>
            </a:r>
            <a:r>
              <a:rPr lang="ru-RU" sz="2400" dirty="0" smtClean="0"/>
              <a:t> </a:t>
            </a:r>
            <a:r>
              <a:rPr lang="ru-RU" sz="2400" dirty="0"/>
              <a:t>общественная баня. </a:t>
            </a:r>
          </a:p>
        </p:txBody>
      </p:sp>
      <p:pic>
        <p:nvPicPr>
          <p:cNvPr id="4098" name="Picture 2" descr="C:\Users\user\Desktop\image_image_266491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5409" y="2805787"/>
            <a:ext cx="5592682" cy="405221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0410" y="0"/>
            <a:ext cx="4742681" cy="3741092"/>
          </a:xfrm>
          <a:prstGeom prst="rect">
            <a:avLst/>
          </a:prstGeom>
        </p:spPr>
      </p:pic>
    </p:spTree>
    <p:extLst>
      <p:ext uri="{BB962C8B-B14F-4D97-AF65-F5344CB8AC3E}">
        <p14:creationId xmlns:p14="http://schemas.microsoft.com/office/powerpoint/2010/main" val="15882478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1000"/>
                                        <p:tgtEl>
                                          <p:spTgt spid="4098"/>
                                        </p:tgtEl>
                                      </p:cBhvr>
                                    </p:animEffect>
                                    <p:anim calcmode="lin" valueType="num">
                                      <p:cBhvr>
                                        <p:cTn id="12" dur="1000" fill="hold"/>
                                        <p:tgtEl>
                                          <p:spTgt spid="4098"/>
                                        </p:tgtEl>
                                        <p:attrNameLst>
                                          <p:attrName>ppt_x</p:attrName>
                                        </p:attrNameLst>
                                      </p:cBhvr>
                                      <p:tavLst>
                                        <p:tav tm="0">
                                          <p:val>
                                            <p:strVal val="#ppt_x"/>
                                          </p:val>
                                        </p:tav>
                                        <p:tav tm="100000">
                                          <p:val>
                                            <p:strVal val="#ppt_x"/>
                                          </p:val>
                                        </p:tav>
                                      </p:tavLst>
                                    </p:anim>
                                    <p:anim calcmode="lin" valueType="num">
                                      <p:cBhvr>
                                        <p:cTn id="13" dur="1000" fill="hold"/>
                                        <p:tgtEl>
                                          <p:spTgt spid="409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esktopbackground.org/download/1440x900/2013/04/17/562338_17-best-photos-of-open-book-backgrounds-vintage-open-book_1500x972_h.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4692"/>
            <a:ext cx="12192000" cy="69826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688933" y="141008"/>
            <a:ext cx="4814138" cy="1200329"/>
          </a:xfrm>
          <a:prstGeom prst="rect">
            <a:avLst/>
          </a:prstGeom>
          <a:noFill/>
        </p:spPr>
        <p:txBody>
          <a:bodyPr wrap="none" lIns="91440" tIns="45720" rIns="91440" bIns="45720">
            <a:spAutoFit/>
          </a:bodyPr>
          <a:lstStyle/>
          <a:p>
            <a:pPr algn="ctr"/>
            <a:r>
              <a:rPr lang="ru-RU" sz="7200" dirty="0" err="1" smtClean="0">
                <a:ln w="0"/>
                <a:effectLst>
                  <a:outerShdw blurRad="38100" dist="19050" dir="2700000" algn="tl" rotWithShape="0">
                    <a:schemeClr val="dk1">
                      <a:alpha val="40000"/>
                    </a:schemeClr>
                  </a:outerShdw>
                </a:effectLst>
              </a:rPr>
              <a:t>Дубровино</a:t>
            </a:r>
            <a:endParaRPr lang="ru-RU" sz="7200" dirty="0" smtClean="0">
              <a:ln w="0"/>
              <a:effectLst>
                <a:outerShdw blurRad="38100" dist="19050" dir="2700000" algn="tl" rotWithShape="0">
                  <a:schemeClr val="dk1">
                    <a:alpha val="40000"/>
                  </a:schemeClr>
                </a:outerShdw>
              </a:effectLst>
            </a:endParaRPr>
          </a:p>
        </p:txBody>
      </p:sp>
      <p:pic>
        <p:nvPicPr>
          <p:cNvPr id="2" name="Рисунок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1732" y="809871"/>
            <a:ext cx="5936357" cy="3792883"/>
          </a:xfrm>
          <a:prstGeom prst="rect">
            <a:avLst/>
          </a:prstGeom>
          <a:effectLst>
            <a:softEdge rad="635000"/>
          </a:effectLst>
        </p:spPr>
      </p:pic>
    </p:spTree>
    <p:extLst>
      <p:ext uri="{BB962C8B-B14F-4D97-AF65-F5344CB8AC3E}">
        <p14:creationId xmlns:p14="http://schemas.microsoft.com/office/powerpoint/2010/main" val="27024453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3754" y="846252"/>
            <a:ext cx="8589818" cy="1277850"/>
          </a:xfrm>
          <a:prstGeom prst="rect">
            <a:avLst/>
          </a:prstGeom>
        </p:spPr>
        <p:txBody>
          <a:bodyPr wrap="square">
            <a:spAutoFit/>
          </a:bodyPr>
          <a:lstStyle/>
          <a:p>
            <a:pPr algn="just">
              <a:lnSpc>
                <a:spcPct val="107000"/>
              </a:lnSpc>
              <a:spcAft>
                <a:spcPts val="800"/>
              </a:spcAft>
            </a:pPr>
            <a:r>
              <a:rPr lang="ru-RU" sz="2400" dirty="0">
                <a:ea typeface="Calibri" panose="020F0502020204030204" pitchFamily="34" charset="0"/>
                <a:cs typeface="Times New Roman" panose="02020603050405020304" pitchFamily="18" charset="0"/>
              </a:rPr>
              <a:t>Первыми жителями д. </a:t>
            </a:r>
            <a:r>
              <a:rPr lang="ru-RU" sz="2400" dirty="0" err="1">
                <a:ea typeface="Calibri" panose="020F0502020204030204" pitchFamily="34" charset="0"/>
                <a:cs typeface="Times New Roman" panose="02020603050405020304" pitchFamily="18" charset="0"/>
              </a:rPr>
              <a:t>Дубровино</a:t>
            </a:r>
            <a:r>
              <a:rPr lang="ru-RU" sz="2400" dirty="0">
                <a:ea typeface="Calibri" panose="020F0502020204030204" pitchFamily="34" charset="0"/>
                <a:cs typeface="Times New Roman" panose="02020603050405020304" pitchFamily="18" charset="0"/>
              </a:rPr>
              <a:t> были татары, которые, когда здесь стали селиться русские, перебрались через Обь в д. Ак-Балык (ныне </a:t>
            </a:r>
            <a:r>
              <a:rPr lang="ru-RU" sz="2400" dirty="0" err="1">
                <a:ea typeface="Calibri" panose="020F0502020204030204" pitchFamily="34" charset="0"/>
                <a:cs typeface="Times New Roman" panose="02020603050405020304" pitchFamily="18" charset="0"/>
              </a:rPr>
              <a:t>Колыванский</a:t>
            </a:r>
            <a:r>
              <a:rPr lang="ru-RU" sz="2400" dirty="0">
                <a:ea typeface="Calibri" panose="020F0502020204030204" pitchFamily="34" charset="0"/>
                <a:cs typeface="Times New Roman" panose="02020603050405020304" pitchFamily="18" charset="0"/>
              </a:rPr>
              <a:t> район).</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399" y="2463313"/>
            <a:ext cx="3947173" cy="3723879"/>
          </a:xfrm>
          <a:prstGeom prst="rect">
            <a:avLst/>
          </a:prstGeom>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527" y="2463313"/>
            <a:ext cx="4538002" cy="3800493"/>
          </a:xfrm>
          <a:prstGeom prst="rect">
            <a:avLst/>
          </a:prstGeom>
        </p:spPr>
      </p:pic>
    </p:spTree>
    <p:extLst>
      <p:ext uri="{BB962C8B-B14F-4D97-AF65-F5344CB8AC3E}">
        <p14:creationId xmlns:p14="http://schemas.microsoft.com/office/powerpoint/2010/main" val="14856555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5581" y="491766"/>
            <a:ext cx="8825345" cy="6001643"/>
          </a:xfrm>
          <a:prstGeom prst="rect">
            <a:avLst/>
          </a:prstGeom>
        </p:spPr>
        <p:txBody>
          <a:bodyPr wrap="square">
            <a:spAutoFit/>
          </a:bodyPr>
          <a:lstStyle/>
          <a:p>
            <a:pPr algn="just"/>
            <a:r>
              <a:rPr lang="ru-RU" sz="2400" dirty="0" smtClean="0"/>
              <a:t>Поначалу </a:t>
            </a:r>
            <a:r>
              <a:rPr lang="ru-RU" sz="2400" dirty="0"/>
              <a:t>обосновались на левом берегу Оби, но там было очень много болот из-за того что река разливалась, сейчас это маленькая деревня называется «старое </a:t>
            </a:r>
            <a:r>
              <a:rPr lang="ru-RU" sz="2400" dirty="0" err="1"/>
              <a:t>Дубровино</a:t>
            </a:r>
            <a:r>
              <a:rPr lang="ru-RU" sz="2400" dirty="0"/>
              <a:t>». Живя там люди начали </a:t>
            </a:r>
            <a:endParaRPr lang="ru-RU" sz="2400" dirty="0" smtClean="0"/>
          </a:p>
          <a:p>
            <a:pPr algn="just"/>
            <a:r>
              <a:rPr lang="ru-RU" sz="2400" dirty="0" smtClean="0"/>
              <a:t>присматриваться </a:t>
            </a:r>
            <a:r>
              <a:rPr lang="ru-RU" sz="2400" dirty="0"/>
              <a:t>к противоположному </a:t>
            </a:r>
            <a:endParaRPr lang="ru-RU" sz="2400" dirty="0" smtClean="0"/>
          </a:p>
          <a:p>
            <a:pPr algn="just"/>
            <a:r>
              <a:rPr lang="ru-RU" sz="2400" dirty="0" smtClean="0"/>
              <a:t>берегу </a:t>
            </a:r>
            <a:r>
              <a:rPr lang="ru-RU" sz="2400" dirty="0"/>
              <a:t>реки, через реку был </a:t>
            </a:r>
            <a:endParaRPr lang="ru-RU" sz="2400" dirty="0" smtClean="0"/>
          </a:p>
          <a:p>
            <a:pPr algn="just"/>
            <a:r>
              <a:rPr lang="ru-RU" sz="2400" dirty="0" smtClean="0"/>
              <a:t>построен </a:t>
            </a:r>
            <a:r>
              <a:rPr lang="ru-RU" sz="2400" dirty="0"/>
              <a:t>паром, который служил </a:t>
            </a:r>
            <a:endParaRPr lang="ru-RU" sz="2400" dirty="0" smtClean="0"/>
          </a:p>
          <a:p>
            <a:pPr algn="just"/>
            <a:r>
              <a:rPr lang="ru-RU" sz="2400" dirty="0" smtClean="0"/>
              <a:t>переправой</a:t>
            </a:r>
            <a:r>
              <a:rPr lang="ru-RU" sz="2400" dirty="0"/>
              <a:t>, так люди переправлялись </a:t>
            </a:r>
            <a:endParaRPr lang="ru-RU" sz="2400" dirty="0" smtClean="0"/>
          </a:p>
          <a:p>
            <a:pPr algn="just"/>
            <a:r>
              <a:rPr lang="ru-RU" sz="2400" dirty="0" smtClean="0"/>
              <a:t>на </a:t>
            </a:r>
            <a:r>
              <a:rPr lang="ru-RU" sz="2400" dirty="0"/>
              <a:t>другой берег, на правом </a:t>
            </a:r>
            <a:endParaRPr lang="ru-RU" sz="2400" dirty="0" smtClean="0"/>
          </a:p>
          <a:p>
            <a:pPr algn="just"/>
            <a:r>
              <a:rPr lang="ru-RU" sz="2400" dirty="0" smtClean="0"/>
              <a:t>берегу </a:t>
            </a:r>
            <a:r>
              <a:rPr lang="ru-RU" sz="2400" dirty="0"/>
              <a:t>росли могучие, </a:t>
            </a:r>
            <a:endParaRPr lang="ru-RU" sz="2400" dirty="0" smtClean="0"/>
          </a:p>
          <a:p>
            <a:pPr algn="just"/>
            <a:r>
              <a:rPr lang="ru-RU" sz="2400" dirty="0" smtClean="0"/>
              <a:t>великолепные </a:t>
            </a:r>
            <a:r>
              <a:rPr lang="ru-RU" sz="2400" dirty="0"/>
              <a:t>высокие сосны, </a:t>
            </a:r>
            <a:endParaRPr lang="ru-RU" sz="2400" dirty="0" smtClean="0"/>
          </a:p>
          <a:p>
            <a:pPr algn="just"/>
            <a:r>
              <a:rPr lang="ru-RU" sz="2400" dirty="0" smtClean="0"/>
              <a:t>которые </a:t>
            </a:r>
            <a:r>
              <a:rPr lang="ru-RU" sz="2400" dirty="0"/>
              <a:t>в старину называли </a:t>
            </a:r>
            <a:endParaRPr lang="ru-RU" sz="2400" dirty="0" smtClean="0"/>
          </a:p>
          <a:p>
            <a:pPr algn="just"/>
            <a:r>
              <a:rPr lang="ru-RU" sz="2400" dirty="0" smtClean="0"/>
              <a:t>«</a:t>
            </a:r>
            <a:r>
              <a:rPr lang="ru-RU" sz="2400" dirty="0"/>
              <a:t>дубравы», от сюда и берет </a:t>
            </a:r>
            <a:endParaRPr lang="ru-RU" sz="2400" dirty="0" smtClean="0"/>
          </a:p>
          <a:p>
            <a:pPr algn="just"/>
            <a:r>
              <a:rPr lang="ru-RU" sz="2400" dirty="0" smtClean="0"/>
              <a:t>свои </a:t>
            </a:r>
            <a:r>
              <a:rPr lang="ru-RU" sz="2400" dirty="0"/>
              <a:t>истоки, красивое название </a:t>
            </a:r>
            <a:endParaRPr lang="ru-RU" sz="2400" dirty="0" smtClean="0"/>
          </a:p>
          <a:p>
            <a:pPr algn="just"/>
            <a:r>
              <a:rPr lang="ru-RU" sz="2400" dirty="0" smtClean="0"/>
              <a:t>нашего </a:t>
            </a:r>
            <a:r>
              <a:rPr lang="ru-RU" sz="2400" dirty="0"/>
              <a:t>села «</a:t>
            </a:r>
            <a:r>
              <a:rPr lang="ru-RU" sz="2400" dirty="0" err="1"/>
              <a:t>Дубровино</a:t>
            </a:r>
            <a:r>
              <a:rPr lang="ru-RU" sz="2400" dirty="0"/>
              <a:t>». Из этих </a:t>
            </a:r>
            <a:endParaRPr lang="ru-RU" sz="2400" dirty="0" smtClean="0"/>
          </a:p>
          <a:p>
            <a:pPr algn="just"/>
            <a:r>
              <a:rPr lang="ru-RU" sz="2400" dirty="0" smtClean="0"/>
              <a:t>дубрав </a:t>
            </a:r>
            <a:r>
              <a:rPr lang="ru-RU" sz="2400" dirty="0"/>
              <a:t>были построены первые дома. </a:t>
            </a:r>
          </a:p>
        </p:txBody>
      </p:sp>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9854" y="1944917"/>
            <a:ext cx="6082145" cy="4913083"/>
          </a:xfrm>
          <a:prstGeom prst="rect">
            <a:avLst/>
          </a:prstGeom>
        </p:spPr>
      </p:pic>
    </p:spTree>
    <p:extLst>
      <p:ext uri="{BB962C8B-B14F-4D97-AF65-F5344CB8AC3E}">
        <p14:creationId xmlns:p14="http://schemas.microsoft.com/office/powerpoint/2010/main" val="26077425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1+#ppt_w/2"/>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3564" y="1614929"/>
            <a:ext cx="8506691" cy="3416320"/>
          </a:xfrm>
          <a:prstGeom prst="rect">
            <a:avLst/>
          </a:prstGeom>
        </p:spPr>
        <p:txBody>
          <a:bodyPr wrap="square">
            <a:spAutoFit/>
          </a:bodyPr>
          <a:lstStyle/>
          <a:p>
            <a:pPr lvl="0" algn="just"/>
            <a:r>
              <a:rPr lang="ru-RU" sz="2400" dirty="0">
                <a:solidFill>
                  <a:prstClr val="black"/>
                </a:solidFill>
              </a:rPr>
              <a:t>После постройки первых домов, стали съезжаться купцы, помещики и разные торговцы. Въезд в село проходил через большие ворота. Одна из первых улиц села, была улица Большая, на этой улице была построена первая церковь, так как статус села давался при наличии церкви. По этой улице проходил Московский тракт, по нему шли ссыльные, в том числе и декабристы. Здесь даже проезжал А.П. Чехов по пути на Сахалин.</a:t>
            </a:r>
          </a:p>
          <a:p>
            <a:pPr lvl="0" algn="just"/>
            <a:r>
              <a:rPr lang="ru-RU" sz="2400" dirty="0">
                <a:solidFill>
                  <a:prstClr val="black"/>
                </a:solidFill>
              </a:rPr>
              <a:t>В настоящее время эта улица называется Советской</a:t>
            </a:r>
          </a:p>
        </p:txBody>
      </p:sp>
    </p:spTree>
    <p:extLst>
      <p:ext uri="{BB962C8B-B14F-4D97-AF65-F5344CB8AC3E}">
        <p14:creationId xmlns:p14="http://schemas.microsoft.com/office/powerpoint/2010/main" val="34278789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74963" y="279206"/>
            <a:ext cx="8506691" cy="6370975"/>
          </a:xfrm>
          <a:prstGeom prst="rect">
            <a:avLst/>
          </a:prstGeom>
        </p:spPr>
        <p:txBody>
          <a:bodyPr wrap="square">
            <a:spAutoFit/>
          </a:bodyPr>
          <a:lstStyle/>
          <a:p>
            <a:pPr lvl="0" algn="just"/>
            <a:r>
              <a:rPr lang="ru-RU" sz="2400" dirty="0">
                <a:solidFill>
                  <a:prstClr val="black"/>
                </a:solidFill>
              </a:rPr>
              <a:t>Первое упоминание о жителях села было в 1904 г. в с. </a:t>
            </a:r>
            <a:r>
              <a:rPr lang="ru-RU" sz="2400" dirty="0" err="1">
                <a:solidFill>
                  <a:prstClr val="black"/>
                </a:solidFill>
              </a:rPr>
              <a:t>Дубровино</a:t>
            </a:r>
            <a:r>
              <a:rPr lang="ru-RU" sz="2400" dirty="0">
                <a:solidFill>
                  <a:prstClr val="black"/>
                </a:solidFill>
              </a:rPr>
              <a:t> на тот момент проживало 589 человек, а уже по переписи в 1911 г. проживало на территории села 1220 человек, 625 мужчин, 523 женщины. Насчитывалось 225 дворов. В среднем семья </a:t>
            </a:r>
            <a:r>
              <a:rPr lang="ru-RU" sz="2400" dirty="0" smtClean="0">
                <a:solidFill>
                  <a:prstClr val="black"/>
                </a:solidFill>
              </a:rPr>
              <a:t>состояла </a:t>
            </a:r>
            <a:r>
              <a:rPr lang="ru-RU" sz="2400" dirty="0">
                <a:solidFill>
                  <a:prstClr val="black"/>
                </a:solidFill>
              </a:rPr>
              <a:t>из 5-6 человек. </a:t>
            </a:r>
            <a:r>
              <a:rPr lang="ru-RU" sz="2400" dirty="0" smtClean="0">
                <a:solidFill>
                  <a:prstClr val="black"/>
                </a:solidFill>
              </a:rPr>
              <a:t>Было </a:t>
            </a:r>
            <a:r>
              <a:rPr lang="ru-RU" sz="2400" dirty="0">
                <a:solidFill>
                  <a:prstClr val="black"/>
                </a:solidFill>
              </a:rPr>
              <a:t>сельское училище, </a:t>
            </a:r>
            <a:endParaRPr lang="ru-RU" sz="2400" dirty="0" smtClean="0">
              <a:solidFill>
                <a:prstClr val="black"/>
              </a:solidFill>
            </a:endParaRPr>
          </a:p>
          <a:p>
            <a:pPr lvl="0" algn="just"/>
            <a:r>
              <a:rPr lang="ru-RU" sz="2400" dirty="0" smtClean="0">
                <a:solidFill>
                  <a:prstClr val="black"/>
                </a:solidFill>
              </a:rPr>
              <a:t>почтово-типографское отделение</a:t>
            </a:r>
            <a:r>
              <a:rPr lang="ru-RU" sz="2400" dirty="0">
                <a:solidFill>
                  <a:prstClr val="black"/>
                </a:solidFill>
              </a:rPr>
              <a:t>, </a:t>
            </a:r>
            <a:endParaRPr lang="ru-RU" sz="2400" dirty="0" smtClean="0">
              <a:solidFill>
                <a:prstClr val="black"/>
              </a:solidFill>
            </a:endParaRPr>
          </a:p>
          <a:p>
            <a:pPr lvl="0" algn="just"/>
            <a:r>
              <a:rPr lang="ru-RU" sz="2400" dirty="0" smtClean="0">
                <a:solidFill>
                  <a:prstClr val="black"/>
                </a:solidFill>
              </a:rPr>
              <a:t>земская </a:t>
            </a:r>
            <a:r>
              <a:rPr lang="ru-RU" sz="2400" dirty="0">
                <a:solidFill>
                  <a:prstClr val="black"/>
                </a:solidFill>
              </a:rPr>
              <a:t>станция, </a:t>
            </a:r>
            <a:r>
              <a:rPr lang="ru-RU" sz="2400" dirty="0" smtClean="0">
                <a:solidFill>
                  <a:prstClr val="black"/>
                </a:solidFill>
              </a:rPr>
              <a:t>пароходная </a:t>
            </a:r>
          </a:p>
          <a:p>
            <a:pPr lvl="0" algn="just"/>
            <a:r>
              <a:rPr lang="ru-RU" sz="2400" dirty="0" smtClean="0">
                <a:solidFill>
                  <a:prstClr val="black"/>
                </a:solidFill>
              </a:rPr>
              <a:t>пристань</a:t>
            </a:r>
            <a:r>
              <a:rPr lang="ru-RU" sz="2400" dirty="0">
                <a:solidFill>
                  <a:prstClr val="black"/>
                </a:solidFill>
              </a:rPr>
              <a:t>, </a:t>
            </a:r>
            <a:r>
              <a:rPr lang="ru-RU" sz="2400" dirty="0" err="1" smtClean="0">
                <a:solidFill>
                  <a:prstClr val="black"/>
                </a:solidFill>
              </a:rPr>
              <a:t>хлебозапасный</a:t>
            </a:r>
            <a:r>
              <a:rPr lang="ru-RU" sz="2400" dirty="0" smtClean="0">
                <a:solidFill>
                  <a:prstClr val="black"/>
                </a:solidFill>
              </a:rPr>
              <a:t> </a:t>
            </a:r>
            <a:r>
              <a:rPr lang="ru-RU" sz="2400" dirty="0">
                <a:solidFill>
                  <a:prstClr val="black"/>
                </a:solidFill>
              </a:rPr>
              <a:t>магазин </a:t>
            </a:r>
            <a:r>
              <a:rPr lang="ru-RU" sz="2400" dirty="0" smtClean="0">
                <a:solidFill>
                  <a:prstClr val="black"/>
                </a:solidFill>
              </a:rPr>
              <a:t>и </a:t>
            </a:r>
          </a:p>
          <a:p>
            <a:pPr lvl="0" algn="just"/>
            <a:r>
              <a:rPr lang="ru-RU" sz="2400" dirty="0" smtClean="0">
                <a:solidFill>
                  <a:prstClr val="black"/>
                </a:solidFill>
              </a:rPr>
              <a:t>10 торговых </a:t>
            </a:r>
            <a:r>
              <a:rPr lang="ru-RU" sz="2400" dirty="0">
                <a:solidFill>
                  <a:prstClr val="black"/>
                </a:solidFill>
              </a:rPr>
              <a:t>лавок. В 1920 </a:t>
            </a:r>
            <a:r>
              <a:rPr lang="ru-RU" sz="2400" dirty="0" smtClean="0">
                <a:solidFill>
                  <a:prstClr val="black"/>
                </a:solidFill>
              </a:rPr>
              <a:t>году </a:t>
            </a:r>
          </a:p>
          <a:p>
            <a:pPr lvl="0" algn="just"/>
            <a:r>
              <a:rPr lang="ru-RU" sz="2400" dirty="0" err="1" smtClean="0">
                <a:solidFill>
                  <a:prstClr val="black"/>
                </a:solidFill>
              </a:rPr>
              <a:t>Дубровино</a:t>
            </a:r>
            <a:r>
              <a:rPr lang="ru-RU" sz="2400" dirty="0" smtClean="0">
                <a:solidFill>
                  <a:prstClr val="black"/>
                </a:solidFill>
              </a:rPr>
              <a:t> </a:t>
            </a:r>
            <a:r>
              <a:rPr lang="ru-RU" sz="2400" dirty="0">
                <a:solidFill>
                  <a:prstClr val="black"/>
                </a:solidFill>
              </a:rPr>
              <a:t>было </a:t>
            </a:r>
            <a:r>
              <a:rPr lang="ru-RU" sz="2400" dirty="0" smtClean="0">
                <a:solidFill>
                  <a:prstClr val="black"/>
                </a:solidFill>
              </a:rPr>
              <a:t>волостным </a:t>
            </a:r>
          </a:p>
          <a:p>
            <a:pPr lvl="0" algn="just"/>
            <a:r>
              <a:rPr lang="ru-RU" sz="2400" dirty="0" smtClean="0">
                <a:solidFill>
                  <a:prstClr val="black"/>
                </a:solidFill>
              </a:rPr>
              <a:t>центром</a:t>
            </a:r>
            <a:r>
              <a:rPr lang="ru-RU" sz="2400" dirty="0">
                <a:solidFill>
                  <a:prstClr val="black"/>
                </a:solidFill>
              </a:rPr>
              <a:t>, </a:t>
            </a:r>
            <a:r>
              <a:rPr lang="ru-RU" sz="2400" dirty="0" smtClean="0">
                <a:solidFill>
                  <a:prstClr val="black"/>
                </a:solidFill>
              </a:rPr>
              <a:t>председателем который </a:t>
            </a:r>
          </a:p>
          <a:p>
            <a:pPr lvl="0" algn="just"/>
            <a:r>
              <a:rPr lang="ru-RU" sz="2400" dirty="0" smtClean="0">
                <a:solidFill>
                  <a:prstClr val="black"/>
                </a:solidFill>
              </a:rPr>
              <a:t>был Г.А</a:t>
            </a:r>
            <a:r>
              <a:rPr lang="ru-RU" sz="2400" dirty="0">
                <a:solidFill>
                  <a:prstClr val="black"/>
                </a:solidFill>
              </a:rPr>
              <a:t>. Глушков</a:t>
            </a:r>
            <a:r>
              <a:rPr lang="ru-RU" sz="2400" dirty="0" smtClean="0">
                <a:solidFill>
                  <a:prstClr val="black"/>
                </a:solidFill>
              </a:rPr>
              <a:t>.</a:t>
            </a:r>
            <a:endParaRPr lang="ru-RU" sz="2400" dirty="0">
              <a:solidFill>
                <a:prstClr val="black"/>
              </a:solidFill>
            </a:endParaRPr>
          </a:p>
          <a:p>
            <a:pPr lvl="0" algn="just"/>
            <a:r>
              <a:rPr lang="ru-RU" sz="2400" dirty="0">
                <a:solidFill>
                  <a:prstClr val="black"/>
                </a:solidFill>
              </a:rPr>
              <a:t>Первую коммуну «Интернационал» </a:t>
            </a:r>
            <a:endParaRPr lang="ru-RU" sz="2400" dirty="0" smtClean="0">
              <a:solidFill>
                <a:prstClr val="black"/>
              </a:solidFill>
            </a:endParaRPr>
          </a:p>
          <a:p>
            <a:pPr lvl="0" algn="just"/>
            <a:r>
              <a:rPr lang="ru-RU" sz="2400" dirty="0" smtClean="0">
                <a:solidFill>
                  <a:prstClr val="black"/>
                </a:solidFill>
              </a:rPr>
              <a:t>образовал </a:t>
            </a:r>
            <a:r>
              <a:rPr lang="ru-RU" sz="2400" dirty="0">
                <a:solidFill>
                  <a:prstClr val="black"/>
                </a:solidFill>
              </a:rPr>
              <a:t>в 1920 года </a:t>
            </a:r>
            <a:endParaRPr lang="ru-RU" sz="2400" dirty="0" smtClean="0">
              <a:solidFill>
                <a:prstClr val="black"/>
              </a:solidFill>
            </a:endParaRPr>
          </a:p>
          <a:p>
            <a:pPr lvl="0" algn="just"/>
            <a:r>
              <a:rPr lang="ru-RU" sz="2400" dirty="0" smtClean="0">
                <a:solidFill>
                  <a:prstClr val="black"/>
                </a:solidFill>
              </a:rPr>
              <a:t>М.Г</a:t>
            </a:r>
            <a:r>
              <a:rPr lang="ru-RU" sz="2400" dirty="0">
                <a:solidFill>
                  <a:prstClr val="black"/>
                </a:solidFill>
              </a:rPr>
              <a:t>. Харлампиев. Она </a:t>
            </a:r>
            <a:endParaRPr lang="ru-RU" sz="2400" dirty="0" smtClean="0">
              <a:solidFill>
                <a:prstClr val="black"/>
              </a:solidFill>
            </a:endParaRPr>
          </a:p>
          <a:p>
            <a:pPr lvl="0" algn="just"/>
            <a:r>
              <a:rPr lang="ru-RU" sz="2400" dirty="0" smtClean="0">
                <a:solidFill>
                  <a:prstClr val="black"/>
                </a:solidFill>
              </a:rPr>
              <a:t>просуществовала </a:t>
            </a:r>
            <a:r>
              <a:rPr lang="ru-RU" sz="2400" dirty="0">
                <a:solidFill>
                  <a:prstClr val="black"/>
                </a:solidFill>
              </a:rPr>
              <a:t>недолго.</a:t>
            </a:r>
          </a:p>
        </p:txBody>
      </p:sp>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1308" y="2311913"/>
            <a:ext cx="6220691" cy="4546087"/>
          </a:xfrm>
          <a:prstGeom prst="rect">
            <a:avLst/>
          </a:prstGeom>
        </p:spPr>
      </p:pic>
    </p:spTree>
    <p:extLst>
      <p:ext uri="{BB962C8B-B14F-4D97-AF65-F5344CB8AC3E}">
        <p14:creationId xmlns:p14="http://schemas.microsoft.com/office/powerpoint/2010/main" val="99261415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ppt_x"/>
                                          </p:val>
                                        </p:tav>
                                        <p:tav tm="100000">
                                          <p:val>
                                            <p:strVal val="#ppt_x"/>
                                          </p:val>
                                        </p:tav>
                                      </p:tavLst>
                                    </p:anim>
                                    <p:anim calcmode="lin" valueType="num">
                                      <p:cBhvr additive="base">
                                        <p:cTn id="13"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36072" y="500458"/>
            <a:ext cx="8271164" cy="1673022"/>
          </a:xfrm>
          <a:prstGeom prst="rect">
            <a:avLst/>
          </a:prstGeom>
        </p:spPr>
        <p:txBody>
          <a:bodyPr wrap="square">
            <a:spAutoFit/>
          </a:bodyPr>
          <a:lstStyle/>
          <a:p>
            <a:pPr algn="just">
              <a:lnSpc>
                <a:spcPct val="107000"/>
              </a:lnSpc>
              <a:spcAft>
                <a:spcPts val="800"/>
              </a:spcAft>
            </a:pPr>
            <a:r>
              <a:rPr lang="ru-RU" sz="2400" dirty="0">
                <a:ea typeface="Calibri" panose="020F0502020204030204" pitchFamily="34" charset="0"/>
                <a:cs typeface="Times New Roman" panose="02020603050405020304" pitchFamily="18" charset="0"/>
              </a:rPr>
              <a:t>Многие села и деревни, стоящие на территории современного </a:t>
            </a:r>
            <a:r>
              <a:rPr lang="ru-RU" sz="2400" dirty="0" err="1">
                <a:ea typeface="Calibri" panose="020F0502020204030204" pitchFamily="34" charset="0"/>
                <a:cs typeface="Times New Roman" panose="02020603050405020304" pitchFamily="18" charset="0"/>
              </a:rPr>
              <a:t>Мошковского</a:t>
            </a:r>
            <a:r>
              <a:rPr lang="ru-RU" sz="2400" dirty="0">
                <a:ea typeface="Calibri" panose="020F0502020204030204" pitchFamily="34" charset="0"/>
                <a:cs typeface="Times New Roman" panose="02020603050405020304" pitchFamily="18" charset="0"/>
              </a:rPr>
              <a:t> района, появились так давно, что их возникновение окутано сейчас множеством рассказов и легенд.</a:t>
            </a:r>
          </a:p>
        </p:txBody>
      </p:sp>
      <p:pic>
        <p:nvPicPr>
          <p:cNvPr id="3" name="Рисунок 2" descr="Яндекс.Карты — выбирайте, где поесть, куда сходить, чем заняться — Яндекс.Браузер"/>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1136072" y="2173480"/>
            <a:ext cx="8465126" cy="4684520"/>
          </a:xfrm>
          <a:prstGeom prst="rect">
            <a:avLst/>
          </a:prstGeom>
          <a:effectLst>
            <a:softEdge rad="127000"/>
          </a:effectLst>
        </p:spPr>
      </p:pic>
    </p:spTree>
    <p:extLst>
      <p:ext uri="{BB962C8B-B14F-4D97-AF65-F5344CB8AC3E}">
        <p14:creationId xmlns:p14="http://schemas.microsoft.com/office/powerpoint/2010/main" val="12090635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89709" y="755947"/>
            <a:ext cx="8506691" cy="5262979"/>
          </a:xfrm>
          <a:prstGeom prst="rect">
            <a:avLst/>
          </a:prstGeom>
        </p:spPr>
        <p:txBody>
          <a:bodyPr wrap="square">
            <a:spAutoFit/>
          </a:bodyPr>
          <a:lstStyle/>
          <a:p>
            <a:pPr lvl="0" algn="just"/>
            <a:r>
              <a:rPr lang="ru-RU" sz="2400" dirty="0"/>
              <a:t>Село очень богато революционными событиями - в 1917 году произошла Февральская революция, затем Октябрьская, а 7 Июля 1920 года в </a:t>
            </a:r>
            <a:r>
              <a:rPr lang="ru-RU" sz="2400" dirty="0" err="1"/>
              <a:t>Дубровино</a:t>
            </a:r>
            <a:r>
              <a:rPr lang="ru-RU" sz="2400" dirty="0"/>
              <a:t> вспыхнуло восстание под названием </a:t>
            </a:r>
            <a:r>
              <a:rPr lang="ru-RU" sz="2400" dirty="0" err="1"/>
              <a:t>Колыванское</a:t>
            </a:r>
            <a:r>
              <a:rPr lang="ru-RU" sz="2400" dirty="0"/>
              <a:t>. Когда кулаки из Колывани переправились на лодках рано утром с левого берега. Мятежники захватили </a:t>
            </a:r>
            <a:r>
              <a:rPr lang="ru-RU" sz="2400" dirty="0" err="1"/>
              <a:t>Дубровино</a:t>
            </a:r>
            <a:r>
              <a:rPr lang="ru-RU" sz="2400" dirty="0"/>
              <a:t>, арестовали коммунистов и их сочувствовавших. На берегу в овраге за селом, они расстреляли организатора коммуны М. Г. Харлампиева, и брата Д. Г. Харлампиева, и коммунара Абраменко, они были с почестями похоронены в братской могиле, в центре села </a:t>
            </a:r>
            <a:r>
              <a:rPr lang="ru-RU" sz="2400" dirty="0" err="1"/>
              <a:t>Дубровино</a:t>
            </a:r>
            <a:r>
              <a:rPr lang="ru-RU" sz="2400" dirty="0"/>
              <a:t>, и до сих пор там находится братская могила. В честь братьев Харлампиевых была названа улица Харлампиева, которая существует по сей день.</a:t>
            </a:r>
            <a:endParaRPr lang="ru-RU" sz="2400" dirty="0">
              <a:solidFill>
                <a:prstClr val="black"/>
              </a:solidFill>
            </a:endParaRPr>
          </a:p>
        </p:txBody>
      </p:sp>
    </p:spTree>
    <p:extLst>
      <p:ext uri="{BB962C8B-B14F-4D97-AF65-F5344CB8AC3E}">
        <p14:creationId xmlns:p14="http://schemas.microsoft.com/office/powerpoint/2010/main" val="349991190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3564" y="603547"/>
            <a:ext cx="8506691" cy="5262979"/>
          </a:xfrm>
          <a:prstGeom prst="rect">
            <a:avLst/>
          </a:prstGeom>
        </p:spPr>
        <p:txBody>
          <a:bodyPr wrap="square">
            <a:spAutoFit/>
          </a:bodyPr>
          <a:lstStyle/>
          <a:p>
            <a:pPr lvl="0" algn="just"/>
            <a:r>
              <a:rPr lang="ru-RU" sz="2400" dirty="0">
                <a:solidFill>
                  <a:prstClr val="black"/>
                </a:solidFill>
              </a:rPr>
              <a:t>1 Июня 1928 года организован Союз безбожников. После акта добровольного отречение от церкви, по решению граждан села, церковь была закрыта, а помещение передано под клуб. Когда здание церкви сгорела, комсомольцы соорудили клуб из дома купца </a:t>
            </a:r>
            <a:r>
              <a:rPr lang="ru-RU" sz="2400" dirty="0" err="1">
                <a:solidFill>
                  <a:prstClr val="black"/>
                </a:solidFill>
              </a:rPr>
              <a:t>Жернакова</a:t>
            </a:r>
            <a:r>
              <a:rPr lang="ru-RU" sz="2400" dirty="0" smtClean="0">
                <a:solidFill>
                  <a:prstClr val="black"/>
                </a:solidFill>
              </a:rPr>
              <a:t>.</a:t>
            </a:r>
            <a:endParaRPr lang="ru-RU" sz="2400" dirty="0">
              <a:solidFill>
                <a:prstClr val="black"/>
              </a:solidFill>
            </a:endParaRPr>
          </a:p>
          <a:p>
            <a:pPr lvl="0" algn="just"/>
            <a:r>
              <a:rPr lang="ru-RU" sz="2400" dirty="0">
                <a:solidFill>
                  <a:prstClr val="black"/>
                </a:solidFill>
              </a:rPr>
              <a:t>Первая школа открыта в 1880 году. Это был частный дом, оборудованный под школу. В 1914 году началось строительство школы, а 27 сентября 1915 года было открытие, и была названа «профессиональное трёхклассное училище», состоящее при церковном приходе</a:t>
            </a:r>
            <a:r>
              <a:rPr lang="ru-RU" sz="2400" dirty="0" smtClean="0">
                <a:solidFill>
                  <a:prstClr val="black"/>
                </a:solidFill>
              </a:rPr>
              <a:t>.</a:t>
            </a:r>
            <a:endParaRPr lang="ru-RU" sz="2400" dirty="0">
              <a:solidFill>
                <a:prstClr val="black"/>
              </a:solidFill>
            </a:endParaRPr>
          </a:p>
          <a:p>
            <a:pPr lvl="0" algn="just"/>
            <a:r>
              <a:rPr lang="ru-RU" sz="2400" dirty="0">
                <a:solidFill>
                  <a:prstClr val="black"/>
                </a:solidFill>
              </a:rPr>
              <a:t>В 1969 г. построено новое здание, в нём школа существует и по сегодняшний день. В 2015 году открыло свои двери новое двухэтажное здание школы.</a:t>
            </a:r>
          </a:p>
        </p:txBody>
      </p:sp>
    </p:spTree>
    <p:extLst>
      <p:ext uri="{BB962C8B-B14F-4D97-AF65-F5344CB8AC3E}">
        <p14:creationId xmlns:p14="http://schemas.microsoft.com/office/powerpoint/2010/main" val="31179414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083" y="1373074"/>
            <a:ext cx="8962444" cy="5262979"/>
          </a:xfrm>
          <a:prstGeom prst="rect">
            <a:avLst/>
          </a:prstGeom>
          <a:noFill/>
        </p:spPr>
        <p:txBody>
          <a:bodyPr wrap="square" rtlCol="0">
            <a:spAutoFit/>
          </a:bodyPr>
          <a:lstStyle/>
          <a:p>
            <a:pPr algn="just"/>
            <a:r>
              <a:rPr lang="ru-RU" sz="2400" dirty="0"/>
              <a:t>Дубровинский лесхоз начал свою деятельность в октябре 1947 года. Сегодня общая площадь лесхоза – 97 995 га,  с расчётной лесосекой 80 тысяч кубических метров. Лесной фонд размещается на территории Мошковского и части Новосибирского сельского районов. Территория лесхоза разделена на четыре участка: Белоярский, </a:t>
            </a:r>
            <a:r>
              <a:rPr lang="ru-RU" sz="2400" dirty="0" err="1"/>
              <a:t>Кубовинский</a:t>
            </a:r>
            <a:r>
              <a:rPr lang="ru-RU" sz="2400" dirty="0"/>
              <a:t>, </a:t>
            </a:r>
            <a:r>
              <a:rPr lang="ru-RU" sz="2400" dirty="0" err="1"/>
              <a:t>Ояшинский</a:t>
            </a:r>
            <a:r>
              <a:rPr lang="ru-RU" sz="2400" dirty="0"/>
              <a:t> и Мошковский. Сегодня в лесхозе трудятся 74 человека. </a:t>
            </a:r>
            <a:endParaRPr lang="ru-RU" sz="2400" dirty="0" smtClean="0"/>
          </a:p>
          <a:p>
            <a:pPr algn="just"/>
            <a:r>
              <a:rPr lang="ru-RU" sz="2400" dirty="0" smtClean="0"/>
              <a:t>На </a:t>
            </a:r>
            <a:r>
              <a:rPr lang="ru-RU" sz="2400" dirty="0"/>
              <a:t>территории 273 гектара силами лесхоза выполнен ряд мероприятий по естественному возобновлению леса. На территории всех лесхозных участков посажено 66,9 га саженцев сосны, кедра, лиственницы, на территории 110 га проведено дополнение лесных культур. На площади 500 га проводится </a:t>
            </a:r>
            <a:r>
              <a:rPr lang="ru-RU" sz="2400" dirty="0" err="1"/>
              <a:t>агроуход</a:t>
            </a:r>
            <a:r>
              <a:rPr lang="ru-RU" sz="2400" dirty="0"/>
              <a:t> за саженцами. </a:t>
            </a:r>
          </a:p>
        </p:txBody>
      </p:sp>
      <p:sp>
        <p:nvSpPr>
          <p:cNvPr id="3" name="Прямоугольник 2"/>
          <p:cNvSpPr/>
          <p:nvPr/>
        </p:nvSpPr>
        <p:spPr>
          <a:xfrm>
            <a:off x="3620071" y="265078"/>
            <a:ext cx="3068469" cy="1107996"/>
          </a:xfrm>
          <a:prstGeom prst="rect">
            <a:avLst/>
          </a:prstGeom>
          <a:noFill/>
        </p:spPr>
        <p:txBody>
          <a:bodyPr wrap="none" lIns="91440" tIns="45720" rIns="91440" bIns="45720">
            <a:spAutoFit/>
          </a:bodyPr>
          <a:lstStyle/>
          <a:p>
            <a:pPr algn="ctr"/>
            <a:r>
              <a:rPr lang="ru-RU" sz="6600" b="1" cap="none" spc="0" dirty="0" smtClean="0">
                <a:ln w="22225">
                  <a:solidFill>
                    <a:schemeClr val="accent2"/>
                  </a:solidFill>
                  <a:prstDash val="solid"/>
                </a:ln>
                <a:solidFill>
                  <a:schemeClr val="accent2">
                    <a:lumMod val="40000"/>
                    <a:lumOff val="60000"/>
                  </a:schemeClr>
                </a:solidFill>
                <a:effectLst/>
              </a:rPr>
              <a:t>Лесхоз</a:t>
            </a:r>
            <a:endParaRPr lang="ru-RU" sz="6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6276019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anim calcmode="lin" valueType="num">
                                      <p:cBhvr>
                                        <p:cTn id="10" dur="1500" fill="hold"/>
                                        <p:tgtEl>
                                          <p:spTgt spid="3"/>
                                        </p:tgtEl>
                                        <p:attrNameLst>
                                          <p:attrName>ppt_x</p:attrName>
                                        </p:attrNameLst>
                                      </p:cBhvr>
                                      <p:tavLst>
                                        <p:tav tm="0">
                                          <p:val>
                                            <p:fltVal val="0.5"/>
                                          </p:val>
                                        </p:tav>
                                        <p:tav tm="100000">
                                          <p:val>
                                            <p:strVal val="#ppt_x"/>
                                          </p:val>
                                        </p:tav>
                                      </p:tavLst>
                                    </p:anim>
                                    <p:anim calcmode="lin" valueType="num">
                                      <p:cBhvr>
                                        <p:cTn id="11" dur="1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6256" y="155047"/>
            <a:ext cx="9878289" cy="2308324"/>
          </a:xfrm>
          <a:prstGeom prst="rect">
            <a:avLst/>
          </a:prstGeom>
        </p:spPr>
        <p:txBody>
          <a:bodyPr wrap="square">
            <a:spAutoFit/>
          </a:bodyPr>
          <a:lstStyle/>
          <a:p>
            <a:r>
              <a:rPr lang="ru-RU" sz="2400" dirty="0"/>
              <a:t>На территории 273 гектара силами лесхоза выполнен ряд мероприятий по естественному возобновлению леса. На территории всех лесхозных участков посажено 66,9 га саженцев сосны, кедра, лиственницы, на территории 110 га проведено дополнение лесных культур. На площади 500 га проводится </a:t>
            </a:r>
            <a:r>
              <a:rPr lang="ru-RU" sz="2400" dirty="0" err="1"/>
              <a:t>агроуход</a:t>
            </a:r>
            <a:r>
              <a:rPr lang="ru-RU" sz="2400" dirty="0"/>
              <a:t> за саженцами. </a:t>
            </a:r>
          </a:p>
        </p:txBody>
      </p:sp>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0208" y="2603974"/>
            <a:ext cx="4886314" cy="3757899"/>
          </a:xfrm>
          <a:prstGeom prst="rect">
            <a:avLst/>
          </a:prstGeom>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2655" y="2219763"/>
            <a:ext cx="5114226" cy="4526319"/>
          </a:xfrm>
          <a:prstGeom prst="rect">
            <a:avLst/>
          </a:prstGeom>
        </p:spPr>
      </p:pic>
    </p:spTree>
    <p:extLst>
      <p:ext uri="{BB962C8B-B14F-4D97-AF65-F5344CB8AC3E}">
        <p14:creationId xmlns:p14="http://schemas.microsoft.com/office/powerpoint/2010/main" val="32416574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898" y="282265"/>
            <a:ext cx="8095811" cy="3046988"/>
          </a:xfrm>
          <a:prstGeom prst="rect">
            <a:avLst/>
          </a:prstGeom>
        </p:spPr>
        <p:txBody>
          <a:bodyPr wrap="square">
            <a:spAutoFit/>
          </a:bodyPr>
          <a:lstStyle/>
          <a:p>
            <a:pPr algn="just"/>
            <a:r>
              <a:rPr lang="ru-RU" sz="2400" dirty="0"/>
              <a:t>Также предприятие ведёт заготовку и переработку древесины, которая перерабатывается на центральном участке лесхоза: обрезной пиломатериал, брус, штакетник, брусок. Ежегодно заготовка древесины составляет 30 тысяч кубометров. </a:t>
            </a:r>
          </a:p>
          <a:p>
            <a:pPr algn="just"/>
            <a:r>
              <a:rPr lang="ru-RU" sz="2400" dirty="0"/>
              <a:t>Из девяти заслуженных лесоводов России в Новосибирской области трое – из нашего района: А.К. Приходько, М.И. Шевчук, С.М. Швец.</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22327" y="727653"/>
            <a:ext cx="2770909" cy="5617976"/>
          </a:xfrm>
          <a:prstGeom prst="rect">
            <a:avLst/>
          </a:prstGeom>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7053" y="3329253"/>
            <a:ext cx="4326984" cy="3447959"/>
          </a:xfrm>
          <a:prstGeom prst="rect">
            <a:avLst/>
          </a:prstGeom>
        </p:spPr>
      </p:pic>
    </p:spTree>
    <p:extLst>
      <p:ext uri="{BB962C8B-B14F-4D97-AF65-F5344CB8AC3E}">
        <p14:creationId xmlns:p14="http://schemas.microsoft.com/office/powerpoint/2010/main" val="183111628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ppt_x"/>
                                          </p:val>
                                        </p:tav>
                                        <p:tav tm="100000">
                                          <p:val>
                                            <p:strVal val="#ppt_x"/>
                                          </p:val>
                                        </p:tav>
                                      </p:tavLst>
                                    </p:anim>
                                    <p:anim calcmode="lin" valueType="num">
                                      <p:cBhvr additive="base">
                                        <p:cTn id="14" dur="20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000" fill="hold"/>
                                        <p:tgtEl>
                                          <p:spTgt spid="3"/>
                                        </p:tgtEl>
                                        <p:attrNameLst>
                                          <p:attrName>ppt_x</p:attrName>
                                        </p:attrNameLst>
                                      </p:cBhvr>
                                      <p:tavLst>
                                        <p:tav tm="0">
                                          <p:val>
                                            <p:strVal val="1+#ppt_w/2"/>
                                          </p:val>
                                        </p:tav>
                                        <p:tav tm="100000">
                                          <p:val>
                                            <p:strVal val="#ppt_x"/>
                                          </p:val>
                                        </p:tav>
                                      </p:tavLst>
                                    </p:anim>
                                    <p:anim calcmode="lin" valueType="num">
                                      <p:cBhvr additive="base">
                                        <p:cTn id="1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1315" y="0"/>
            <a:ext cx="8987278" cy="2123658"/>
          </a:xfrm>
          <a:prstGeom prst="rect">
            <a:avLst/>
          </a:prstGeom>
          <a:noFill/>
        </p:spPr>
        <p:txBody>
          <a:bodyPr wrap="square" lIns="91440" tIns="45720" rIns="91440" bIns="45720">
            <a:spAutoFit/>
          </a:bodyPr>
          <a:lstStyle/>
          <a:p>
            <a:pPr algn="ctr"/>
            <a:r>
              <a:rPr lang="ru-RU" sz="6600" b="1" cap="none" spc="0" dirty="0" smtClean="0">
                <a:ln w="22225">
                  <a:solidFill>
                    <a:schemeClr val="accent2"/>
                  </a:solidFill>
                  <a:prstDash val="solid"/>
                </a:ln>
                <a:solidFill>
                  <a:schemeClr val="accent2">
                    <a:lumMod val="40000"/>
                    <a:lumOff val="60000"/>
                  </a:schemeClr>
                </a:solidFill>
                <a:effectLst/>
              </a:rPr>
              <a:t>Дерево любви и верности</a:t>
            </a:r>
            <a:endParaRPr lang="ru-RU" sz="6600" b="1" cap="none" spc="0" dirty="0">
              <a:ln w="22225">
                <a:solidFill>
                  <a:schemeClr val="accent2"/>
                </a:solidFill>
                <a:prstDash val="solid"/>
              </a:ln>
              <a:solidFill>
                <a:schemeClr val="accent2">
                  <a:lumMod val="40000"/>
                  <a:lumOff val="60000"/>
                </a:schemeClr>
              </a:solidFill>
              <a:effectLst/>
            </a:endParaRPr>
          </a:p>
        </p:txBody>
      </p:sp>
      <p:sp>
        <p:nvSpPr>
          <p:cNvPr id="3" name="Прямоугольник 2"/>
          <p:cNvSpPr/>
          <p:nvPr/>
        </p:nvSpPr>
        <p:spPr>
          <a:xfrm>
            <a:off x="423052" y="2016655"/>
            <a:ext cx="9912439" cy="5262979"/>
          </a:xfrm>
          <a:prstGeom prst="rect">
            <a:avLst/>
          </a:prstGeom>
        </p:spPr>
        <p:txBody>
          <a:bodyPr wrap="square">
            <a:spAutoFit/>
          </a:bodyPr>
          <a:lstStyle/>
          <a:p>
            <a:r>
              <a:rPr lang="ru-RU" sz="2400" dirty="0"/>
              <a:t>Верба - дерево </a:t>
            </a:r>
            <a:r>
              <a:rPr lang="ru-RU" sz="2400" dirty="0" smtClean="0"/>
              <a:t>любви.</a:t>
            </a:r>
          </a:p>
          <a:p>
            <a:r>
              <a:rPr lang="ru-RU" sz="2400" dirty="0" smtClean="0"/>
              <a:t>Истории</a:t>
            </a:r>
            <a:r>
              <a:rPr lang="ru-RU" sz="2400" dirty="0"/>
              <a:t>, о которых долго говорили в народе .</a:t>
            </a:r>
          </a:p>
          <a:p>
            <a:r>
              <a:rPr lang="ru-RU" sz="2400" dirty="0"/>
              <a:t>Двоякое значение вербы причудливо воплотилось сразу в двух любовных историях, что случились возле старинного поселения </a:t>
            </a:r>
            <a:r>
              <a:rPr lang="ru-RU" sz="2400" dirty="0" err="1"/>
              <a:t>Дубровино</a:t>
            </a:r>
            <a:r>
              <a:rPr lang="ru-RU" sz="2400" dirty="0"/>
              <a:t> </a:t>
            </a:r>
            <a:r>
              <a:rPr lang="ru-RU" sz="2400" dirty="0" smtClean="0"/>
              <a:t>. </a:t>
            </a:r>
            <a:endParaRPr lang="ru-RU" sz="2400" dirty="0"/>
          </a:p>
          <a:p>
            <a:r>
              <a:rPr lang="ru-RU" sz="2400" dirty="0"/>
              <a:t> Весной 1778 года на въезде в </a:t>
            </a:r>
            <a:r>
              <a:rPr lang="ru-RU" sz="2400" dirty="0" err="1"/>
              <a:t>Дубровино</a:t>
            </a:r>
            <a:r>
              <a:rPr lang="ru-RU" sz="2400" dirty="0"/>
              <a:t> у дороги проросла раздвоенная веточка с серёжками. Она появилась после драматичных событий, которые коснулись семьи местного жителя — крестьянина Матвея Чаплина, поступившего жестоко по отношению к своей дочери </a:t>
            </a:r>
            <a:r>
              <a:rPr lang="ru-RU" sz="2400" dirty="0" err="1"/>
              <a:t>Анфии</a:t>
            </a:r>
            <a:r>
              <a:rPr lang="ru-RU" sz="2400" dirty="0"/>
              <a:t>, Дело в том, что девушка любила парня Игнатия, который год назад пришёл в дом Матвея просить руку и сердце его дочери, но получил оскорбительный отказ. </a:t>
            </a:r>
          </a:p>
          <a:p>
            <a:endParaRPr lang="ru-RU" sz="2400" dirty="0"/>
          </a:p>
        </p:txBody>
      </p:sp>
    </p:spTree>
    <p:extLst>
      <p:ext uri="{BB962C8B-B14F-4D97-AF65-F5344CB8AC3E}">
        <p14:creationId xmlns:p14="http://schemas.microsoft.com/office/powerpoint/2010/main" val="15941152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anim calcmode="lin" valueType="num">
                                      <p:cBhvr>
                                        <p:cTn id="10" dur="1500" fill="hold"/>
                                        <p:tgtEl>
                                          <p:spTgt spid="2"/>
                                        </p:tgtEl>
                                        <p:attrNameLst>
                                          <p:attrName>ppt_x</p:attrName>
                                        </p:attrNameLst>
                                      </p:cBhvr>
                                      <p:tavLst>
                                        <p:tav tm="0">
                                          <p:val>
                                            <p:fltVal val="0.5"/>
                                          </p:val>
                                        </p:tav>
                                        <p:tav tm="100000">
                                          <p:val>
                                            <p:strVal val="#ppt_x"/>
                                          </p:val>
                                        </p:tav>
                                      </p:tavLst>
                                    </p:anim>
                                    <p:anim calcmode="lin" valueType="num">
                                      <p:cBhvr>
                                        <p:cTn id="11" dur="1500" fill="hold"/>
                                        <p:tgtEl>
                                          <p:spTgt spid="2"/>
                                        </p:tgtEl>
                                        <p:attrNameLst>
                                          <p:attrName>ppt_y</p:attrName>
                                        </p:attrNameLst>
                                      </p:cBhvr>
                                      <p:tavLst>
                                        <p:tav tm="0">
                                          <p:val>
                                            <p:fltVal val="0.5"/>
                                          </p:val>
                                        </p:tav>
                                        <p:tav tm="100000">
                                          <p:val>
                                            <p:strVal val="#ppt_y"/>
                                          </p:val>
                                        </p:tav>
                                      </p:tavLst>
                                    </p:anim>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6473" y="695973"/>
            <a:ext cx="9462654" cy="6001643"/>
          </a:xfrm>
          <a:prstGeom prst="rect">
            <a:avLst/>
          </a:prstGeom>
        </p:spPr>
        <p:txBody>
          <a:bodyPr wrap="square">
            <a:spAutoFit/>
          </a:bodyPr>
          <a:lstStyle/>
          <a:p>
            <a:pPr lvl="0"/>
            <a:r>
              <a:rPr lang="ru-RU" sz="2400" dirty="0">
                <a:solidFill>
                  <a:prstClr val="black"/>
                </a:solidFill>
              </a:rPr>
              <a:t>Расстроенный Игнатий сел в лодку, поплыл против течения в сторону </a:t>
            </a:r>
            <a:r>
              <a:rPr lang="ru-RU" sz="2400" dirty="0" err="1">
                <a:solidFill>
                  <a:prstClr val="black"/>
                </a:solidFill>
              </a:rPr>
              <a:t>Кривошёково</a:t>
            </a:r>
            <a:r>
              <a:rPr lang="ru-RU" sz="2400" dirty="0">
                <a:solidFill>
                  <a:prstClr val="black"/>
                </a:solidFill>
              </a:rPr>
              <a:t> и пропал. Все лето безутешная невеста ждала возлюбленного. а поздней осенью украдкой от отца отправилась на розыски. Девушка плутала шесть недель бредя вдоль обского берега, пугаясь лесных зверей и питаясь неизвестно  чем. В ноябре дьяк Никольской </a:t>
            </a:r>
            <a:r>
              <a:rPr lang="ru-RU" sz="2400" dirty="0" err="1">
                <a:solidFill>
                  <a:prstClr val="black"/>
                </a:solidFill>
              </a:rPr>
              <a:t>кривощековской</a:t>
            </a:r>
            <a:r>
              <a:rPr lang="ru-RU" sz="2400" dirty="0">
                <a:solidFill>
                  <a:prstClr val="black"/>
                </a:solidFill>
              </a:rPr>
              <a:t> церкви Фёдор Сафьянов обнаружил её у церковных ворот. </a:t>
            </a:r>
            <a:r>
              <a:rPr lang="ru-RU" sz="2400" dirty="0" err="1">
                <a:solidFill>
                  <a:prstClr val="black"/>
                </a:solidFill>
              </a:rPr>
              <a:t>Анфия</a:t>
            </a:r>
            <a:r>
              <a:rPr lang="ru-RU" sz="2400" dirty="0">
                <a:solidFill>
                  <a:prstClr val="black"/>
                </a:solidFill>
              </a:rPr>
              <a:t> еле дышала, её босые ноги были </a:t>
            </a:r>
            <a:r>
              <a:rPr lang="ru-RU" sz="2400" dirty="0" err="1">
                <a:solidFill>
                  <a:prstClr val="black"/>
                </a:solidFill>
              </a:rPr>
              <a:t>иссиня</a:t>
            </a:r>
            <a:r>
              <a:rPr lang="ru-RU" sz="2400" dirty="0">
                <a:solidFill>
                  <a:prstClr val="black"/>
                </a:solidFill>
              </a:rPr>
              <a:t>—чёрные. А лицо напоминало чугунок. Оклемавшаяся </a:t>
            </a:r>
            <a:r>
              <a:rPr lang="ru-RU" sz="2400" dirty="0" err="1">
                <a:solidFill>
                  <a:prstClr val="black"/>
                </a:solidFill>
              </a:rPr>
              <a:t>дубровчанка</a:t>
            </a:r>
            <a:r>
              <a:rPr lang="ru-RU" sz="2400" dirty="0">
                <a:solidFill>
                  <a:prstClr val="black"/>
                </a:solidFill>
              </a:rPr>
              <a:t> поведала о пропаже молодого человека и описала его приметы. Русоволос, глаза серые, большого пальца на левой руке нег, дьяк с супругой переглянулись: ведь именно такого неизвестного. убитого на берегу разбойниками еще в июне отпели и погребли на кладбище возле церкви, супруги решили  ничего не говорить, пока </a:t>
            </a:r>
            <a:r>
              <a:rPr lang="ru-RU" sz="2400" dirty="0" err="1">
                <a:solidFill>
                  <a:prstClr val="black"/>
                </a:solidFill>
              </a:rPr>
              <a:t>Анфия</a:t>
            </a:r>
            <a:r>
              <a:rPr lang="ru-RU" sz="2400" dirty="0">
                <a:solidFill>
                  <a:prstClr val="black"/>
                </a:solidFill>
              </a:rPr>
              <a:t> не оклемается. </a:t>
            </a:r>
          </a:p>
          <a:p>
            <a:pPr lvl="0"/>
            <a:endParaRPr lang="ru-RU" sz="2400" dirty="0">
              <a:solidFill>
                <a:prstClr val="black"/>
              </a:solidFill>
            </a:endParaRPr>
          </a:p>
        </p:txBody>
      </p:sp>
    </p:spTree>
    <p:extLst>
      <p:ext uri="{BB962C8B-B14F-4D97-AF65-F5344CB8AC3E}">
        <p14:creationId xmlns:p14="http://schemas.microsoft.com/office/powerpoint/2010/main" val="101427641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7585" y="309936"/>
            <a:ext cx="8184524" cy="6370975"/>
          </a:xfrm>
          <a:prstGeom prst="rect">
            <a:avLst/>
          </a:prstGeom>
        </p:spPr>
        <p:txBody>
          <a:bodyPr wrap="square">
            <a:spAutoFit/>
          </a:bodyPr>
          <a:lstStyle/>
          <a:p>
            <a:r>
              <a:rPr lang="ru-RU" sz="2400" dirty="0" smtClean="0"/>
              <a:t>Но </a:t>
            </a:r>
            <a:r>
              <a:rPr lang="ru-RU" sz="2400" dirty="0"/>
              <a:t>на первой же прогулке  произошло непредвиденное. девушка вдруг бросилась бежать вдоль,  могил упала на безымянный холмик,  под коим лежало тело её любимого и стала рыдать. дьяк не знал что делать, тем временем девушка прошептала прощальные слова и умерла. Обескураженный дьяк в письме Матвею Чаплину сообщил о теле его дочери, положенном в церковной ` сторожке  до приезда отца или последующих распоряжений. неизвестно, была ли похоронена </a:t>
            </a:r>
            <a:r>
              <a:rPr lang="ru-RU" sz="2400" dirty="0" err="1"/>
              <a:t>Анфия</a:t>
            </a:r>
            <a:r>
              <a:rPr lang="ru-RU" sz="2400" dirty="0"/>
              <a:t> рядом с возлюбленным, но их судьбы, к сожалению, соединились, таким печальным образом. А потом, как поговаривали, крестясь, местные жители, возле </a:t>
            </a:r>
            <a:r>
              <a:rPr lang="ru-RU" sz="2400" dirty="0" err="1"/>
              <a:t>Дубровино</a:t>
            </a:r>
            <a:r>
              <a:rPr lang="ru-RU" sz="2400" dirty="0"/>
              <a:t> выросла двуствольная верба, своим видом символизирующая насильственную разлуку, а переплетающиеся вверху ветви — неизбежную встречу хоть на этом, хоть на том свете. </a:t>
            </a:r>
          </a:p>
        </p:txBody>
      </p:sp>
      <p:pic>
        <p:nvPicPr>
          <p:cNvPr id="3074" name="Picture 2" descr="C:\Users\user\Desktop\DSCN874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2581" y="396863"/>
            <a:ext cx="4031355" cy="619711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983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 y="336396"/>
            <a:ext cx="9518073" cy="6370975"/>
          </a:xfrm>
          <a:prstGeom prst="rect">
            <a:avLst/>
          </a:prstGeom>
        </p:spPr>
        <p:txBody>
          <a:bodyPr wrap="square">
            <a:spAutoFit/>
          </a:bodyPr>
          <a:lstStyle/>
          <a:p>
            <a:r>
              <a:rPr lang="ru-RU" sz="2400" dirty="0"/>
              <a:t>ТАЙНА КНЯГИНИ </a:t>
            </a:r>
            <a:r>
              <a:rPr lang="ru-RU" sz="2400" dirty="0" smtClean="0"/>
              <a:t>ВОЛКОНСКОЙ</a:t>
            </a:r>
          </a:p>
          <a:p>
            <a:r>
              <a:rPr lang="ru-RU" sz="2400" dirty="0" smtClean="0"/>
              <a:t>Спустя </a:t>
            </a:r>
            <a:r>
              <a:rPr lang="ru-RU" sz="2400" dirty="0"/>
              <a:t>почти полвека, по преданию, в январе 1827 года возле этой раздвоенной </a:t>
            </a:r>
            <a:r>
              <a:rPr lang="ru-RU" sz="2400" dirty="0" smtClean="0"/>
              <a:t>вербы остановилась </a:t>
            </a:r>
            <a:r>
              <a:rPr lang="ru-RU" sz="2400" dirty="0"/>
              <a:t>карета жены декабриста Марии Волконской - второй женщины после </a:t>
            </a:r>
            <a:r>
              <a:rPr lang="ru-RU" sz="2400" dirty="0" smtClean="0"/>
              <a:t>Екатерины Трубецкой</a:t>
            </a:r>
            <a:r>
              <a:rPr lang="ru-RU" sz="2400" dirty="0"/>
              <a:t>, оставившей семью и свет, чтобы на каторге соединиться с мужем. верба </a:t>
            </a:r>
            <a:r>
              <a:rPr lang="ru-RU" sz="2400" dirty="0" smtClean="0"/>
              <a:t>напомнила юной </a:t>
            </a:r>
            <a:r>
              <a:rPr lang="ru-RU" sz="2400" dirty="0"/>
              <a:t>княгине личную судьбу в той неизбежной борьбе с обстоятельствами, кок ветви </a:t>
            </a:r>
            <a:r>
              <a:rPr lang="ru-RU" sz="2400" dirty="0" smtClean="0"/>
              <a:t>самой вербы </a:t>
            </a:r>
            <a:r>
              <a:rPr lang="ru-RU" sz="2400" dirty="0"/>
              <a:t>гнутся под ветром и не ломаются, а два растущие врозь ствола скрипят и </a:t>
            </a:r>
            <a:r>
              <a:rPr lang="ru-RU" sz="2400" dirty="0" smtClean="0"/>
              <a:t>перешёптываются между </a:t>
            </a:r>
            <a:r>
              <a:rPr lang="ru-RU" sz="2400" dirty="0"/>
              <a:t>собой, как тайные любовники</a:t>
            </a:r>
            <a:r>
              <a:rPr lang="ru-RU" sz="2400" dirty="0" smtClean="0"/>
              <a:t>. </a:t>
            </a:r>
          </a:p>
          <a:p>
            <a:r>
              <a:rPr lang="ru-RU" sz="2400" dirty="0" smtClean="0"/>
              <a:t>Этой </a:t>
            </a:r>
            <a:r>
              <a:rPr lang="ru-RU" sz="2400" dirty="0"/>
              <a:t>вышедшей из кареты декабристке всего три года назад ссыльный Пушкин </a:t>
            </a:r>
            <a:r>
              <a:rPr lang="ru-RU" sz="2400" dirty="0" smtClean="0"/>
              <a:t>посвятил вдохновенные </a:t>
            </a:r>
            <a:r>
              <a:rPr lang="ru-RU" sz="2400" dirty="0"/>
              <a:t>строки о редеющей летучей гряде облаков. Причём публикация стихов </a:t>
            </a:r>
            <a:r>
              <a:rPr lang="ru-RU" sz="2400" dirty="0" smtClean="0"/>
              <a:t>навсегда поссорила </a:t>
            </a:r>
            <a:r>
              <a:rPr lang="ru-RU" sz="2400" dirty="0"/>
              <a:t>Александра Сергеевича с будущими мятежниками Рылеевым и Бестужевым, </a:t>
            </a:r>
            <a:r>
              <a:rPr lang="ru-RU" sz="2400" dirty="0" smtClean="0"/>
              <a:t>которые напечатали </a:t>
            </a:r>
            <a:r>
              <a:rPr lang="ru-RU" sz="2400" dirty="0"/>
              <a:t>произведение без оговорённой купюры, чем выдали публике сокровенные </a:t>
            </a:r>
            <a:r>
              <a:rPr lang="ru-RU" sz="2400" dirty="0" smtClean="0"/>
              <a:t>отношения поэта </a:t>
            </a:r>
            <a:r>
              <a:rPr lang="ru-RU" sz="2400" dirty="0"/>
              <a:t>и юной </a:t>
            </a:r>
            <a:r>
              <a:rPr lang="ru-RU" sz="2400" dirty="0" smtClean="0"/>
              <a:t>красавицы. </a:t>
            </a:r>
          </a:p>
        </p:txBody>
      </p:sp>
    </p:spTree>
    <p:extLst>
      <p:ext uri="{BB962C8B-B14F-4D97-AF65-F5344CB8AC3E}">
        <p14:creationId xmlns:p14="http://schemas.microsoft.com/office/powerpoint/2010/main" val="23536990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1782" y="311657"/>
            <a:ext cx="9531927" cy="6370975"/>
          </a:xfrm>
          <a:prstGeom prst="rect">
            <a:avLst/>
          </a:prstGeom>
        </p:spPr>
        <p:txBody>
          <a:bodyPr wrap="square">
            <a:spAutoFit/>
          </a:bodyPr>
          <a:lstStyle/>
          <a:p>
            <a:pPr lvl="0"/>
            <a:r>
              <a:rPr lang="ru-RU" sz="2400" dirty="0">
                <a:solidFill>
                  <a:prstClr val="black"/>
                </a:solidFill>
              </a:rPr>
              <a:t>Но не о Пушкине вспомнила Мария Волконская, разминая ноги под скрипучей на морозе </a:t>
            </a:r>
            <a:r>
              <a:rPr lang="ru-RU" sz="2400" dirty="0" smtClean="0">
                <a:solidFill>
                  <a:prstClr val="black"/>
                </a:solidFill>
              </a:rPr>
              <a:t>вербой </a:t>
            </a:r>
            <a:r>
              <a:rPr lang="ru-RU" sz="2400" dirty="0">
                <a:solidFill>
                  <a:prstClr val="black"/>
                </a:solidFill>
              </a:rPr>
              <a:t>у въезда в село </a:t>
            </a:r>
            <a:r>
              <a:rPr lang="ru-RU" sz="2400" dirty="0" err="1">
                <a:solidFill>
                  <a:prstClr val="black"/>
                </a:solidFill>
              </a:rPr>
              <a:t>Дубровино</a:t>
            </a:r>
            <a:r>
              <a:rPr lang="ru-RU" sz="2400" dirty="0">
                <a:solidFill>
                  <a:prstClr val="black"/>
                </a:solidFill>
              </a:rPr>
              <a:t>, расположенного тогда на Сибирском тракте. Выбив у царя </a:t>
            </a:r>
            <a:r>
              <a:rPr lang="ru-RU" sz="2400" dirty="0" smtClean="0">
                <a:solidFill>
                  <a:prstClr val="black"/>
                </a:solidFill>
              </a:rPr>
              <a:t>разрешение на </a:t>
            </a:r>
            <a:r>
              <a:rPr lang="ru-RU" sz="2400" dirty="0">
                <a:solidFill>
                  <a:prstClr val="black"/>
                </a:solidFill>
              </a:rPr>
              <a:t>воссоединение с каторжником - мужем, она так торопился попасть в глубину сибирских руд(кстати, знаменитое послание друзьям - каторжникам Пушкин не успел передать через неё), </a:t>
            </a:r>
            <a:r>
              <a:rPr lang="ru-RU" sz="2400" dirty="0" smtClean="0">
                <a:solidFill>
                  <a:prstClr val="black"/>
                </a:solidFill>
              </a:rPr>
              <a:t>что сама </a:t>
            </a:r>
            <a:r>
              <a:rPr lang="ru-RU" sz="2400" dirty="0">
                <a:solidFill>
                  <a:prstClr val="black"/>
                </a:solidFill>
              </a:rPr>
              <a:t>брала вожжи в руки и с азартом понукала лошадей. На тракте карета три </a:t>
            </a:r>
            <a:r>
              <a:rPr lang="ru-RU" sz="2400" dirty="0" smtClean="0">
                <a:solidFill>
                  <a:prstClr val="black"/>
                </a:solidFill>
              </a:rPr>
              <a:t>раза опрокидывалась</a:t>
            </a:r>
            <a:r>
              <a:rPr lang="ru-RU" sz="2400" dirty="0">
                <a:solidFill>
                  <a:prstClr val="black"/>
                </a:solidFill>
              </a:rPr>
              <a:t>, однажды разбилась, о чём в одном лице неопытная возница и </a:t>
            </a:r>
            <a:r>
              <a:rPr lang="ru-RU" sz="2400" dirty="0" smtClean="0">
                <a:solidFill>
                  <a:prstClr val="black"/>
                </a:solidFill>
              </a:rPr>
              <a:t>торопящаяся женщина </a:t>
            </a:r>
            <a:r>
              <a:rPr lang="ru-RU" sz="2400" dirty="0">
                <a:solidFill>
                  <a:prstClr val="black"/>
                </a:solidFill>
              </a:rPr>
              <a:t>пожалела - «мы потеряли целый день на починку». Однако конечной </a:t>
            </a:r>
            <a:r>
              <a:rPr lang="ru-RU" sz="2400" dirty="0" smtClean="0">
                <a:solidFill>
                  <a:prstClr val="black"/>
                </a:solidFill>
              </a:rPr>
              <a:t>целью стремительного </a:t>
            </a:r>
            <a:r>
              <a:rPr lang="ru-RU" sz="2400" dirty="0">
                <a:solidFill>
                  <a:prstClr val="black"/>
                </a:solidFill>
              </a:rPr>
              <a:t>сибирского вояжа Марии Николаевны был вовсе не муж. Мало кто знает о версии того, что на </a:t>
            </a:r>
            <a:r>
              <a:rPr lang="ru-RU" sz="2400" dirty="0" err="1">
                <a:solidFill>
                  <a:prstClr val="black"/>
                </a:solidFill>
              </a:rPr>
              <a:t>нерчинской</a:t>
            </a:r>
            <a:r>
              <a:rPr lang="ru-RU" sz="2400" dirty="0">
                <a:solidFill>
                  <a:prstClr val="black"/>
                </a:solidFill>
              </a:rPr>
              <a:t> каторге под видом восстановления отношений </a:t>
            </a:r>
            <a:r>
              <a:rPr lang="ru-RU" sz="2400" dirty="0" smtClean="0">
                <a:solidFill>
                  <a:prstClr val="black"/>
                </a:solidFill>
              </a:rPr>
              <a:t>с супругом </a:t>
            </a:r>
            <a:r>
              <a:rPr lang="ru-RU" sz="2400" dirty="0">
                <a:solidFill>
                  <a:prstClr val="black"/>
                </a:solidFill>
              </a:rPr>
              <a:t>Волконская соединилась с другим декабристом, к которому испытывала нежные чувства- с Александром </a:t>
            </a:r>
            <a:r>
              <a:rPr lang="ru-RU" sz="2400" dirty="0" err="1">
                <a:solidFill>
                  <a:prstClr val="black"/>
                </a:solidFill>
              </a:rPr>
              <a:t>Поджио</a:t>
            </a:r>
            <a:r>
              <a:rPr lang="ru-RU" sz="2400" dirty="0">
                <a:solidFill>
                  <a:prstClr val="black"/>
                </a:solidFill>
              </a:rPr>
              <a:t>, в тайном браке с которым она якобы родила двоих детей, Михаила </a:t>
            </a:r>
            <a:r>
              <a:rPr lang="ru-RU" sz="2400" dirty="0" smtClean="0">
                <a:solidFill>
                  <a:prstClr val="black"/>
                </a:solidFill>
              </a:rPr>
              <a:t>и Елену</a:t>
            </a:r>
            <a:r>
              <a:rPr lang="ru-RU" sz="2400" dirty="0">
                <a:solidFill>
                  <a:prstClr val="black"/>
                </a:solidFill>
              </a:rPr>
              <a:t>. </a:t>
            </a:r>
          </a:p>
        </p:txBody>
      </p:sp>
    </p:spTree>
    <p:extLst>
      <p:ext uri="{BB962C8B-B14F-4D97-AF65-F5344CB8AC3E}">
        <p14:creationId xmlns:p14="http://schemas.microsoft.com/office/powerpoint/2010/main" val="18470550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esktopbackground.org/download/1440x900/2013/04/17/562338_17-best-photos-of-open-book-backgrounds-vintage-open-book_1500x972_h.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4691"/>
            <a:ext cx="12192000" cy="69826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94694" y="141008"/>
            <a:ext cx="7202614" cy="1200329"/>
          </a:xfrm>
          <a:prstGeom prst="rect">
            <a:avLst/>
          </a:prstGeom>
          <a:noFill/>
        </p:spPr>
        <p:txBody>
          <a:bodyPr wrap="none" lIns="91440" tIns="45720" rIns="91440" bIns="45720">
            <a:spAutoFit/>
          </a:bodyPr>
          <a:lstStyle/>
          <a:p>
            <a:pPr algn="ctr"/>
            <a:r>
              <a:rPr lang="ru-RU" sz="7200" dirty="0">
                <a:ln w="0"/>
                <a:effectLst>
                  <a:outerShdw blurRad="38100" dist="19050" dir="2700000" algn="tl" rotWithShape="0">
                    <a:schemeClr val="dk1">
                      <a:alpha val="40000"/>
                    </a:schemeClr>
                  </a:outerShdw>
                </a:effectLst>
              </a:rPr>
              <a:t>с</a:t>
            </a:r>
            <a:r>
              <a:rPr lang="ru-RU" sz="7200" dirty="0" smtClean="0">
                <a:ln w="0"/>
                <a:effectLst>
                  <a:outerShdw blurRad="38100" dist="19050" dir="2700000" algn="tl" rotWithShape="0">
                    <a:schemeClr val="dk1">
                      <a:alpha val="40000"/>
                    </a:schemeClr>
                  </a:outerShdw>
                </a:effectLst>
              </a:rPr>
              <a:t>. Старый Порос</a:t>
            </a:r>
            <a:endParaRPr lang="ru-RU" sz="7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50270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7418" y="632359"/>
            <a:ext cx="7786254" cy="5632311"/>
          </a:xfrm>
          <a:prstGeom prst="rect">
            <a:avLst/>
          </a:prstGeom>
        </p:spPr>
        <p:txBody>
          <a:bodyPr wrap="square">
            <a:spAutoFit/>
          </a:bodyPr>
          <a:lstStyle/>
          <a:p>
            <a:pPr lvl="0"/>
            <a:r>
              <a:rPr lang="ru-RU" sz="2400" dirty="0">
                <a:solidFill>
                  <a:prstClr val="black"/>
                </a:solidFill>
              </a:rPr>
              <a:t>Эта история, похожая на легенду, тщательно скрывалась в советское время, да и </a:t>
            </a:r>
            <a:r>
              <a:rPr lang="ru-RU" sz="2400" dirty="0" err="1">
                <a:solidFill>
                  <a:prstClr val="black"/>
                </a:solidFill>
              </a:rPr>
              <a:t>самаМария</a:t>
            </a:r>
            <a:r>
              <a:rPr lang="ru-RU" sz="2400" dirty="0">
                <a:solidFill>
                  <a:prstClr val="black"/>
                </a:solidFill>
              </a:rPr>
              <a:t> Николаевна ни словом не упомянула в воспоминаниях о предосудительной связи. Но </a:t>
            </a:r>
            <a:r>
              <a:rPr lang="ru-RU" sz="2400" dirty="0" smtClean="0">
                <a:solidFill>
                  <a:prstClr val="black"/>
                </a:solidFill>
              </a:rPr>
              <a:t>из всего </a:t>
            </a:r>
            <a:r>
              <a:rPr lang="ru-RU" sz="2400" dirty="0">
                <a:solidFill>
                  <a:prstClr val="black"/>
                </a:solidFill>
              </a:rPr>
              <a:t>сохранившегося обширного архива Волконских </a:t>
            </a:r>
            <a:r>
              <a:rPr lang="ru-RU" sz="2400" dirty="0" smtClean="0">
                <a:solidFill>
                  <a:prstClr val="black"/>
                </a:solidFill>
              </a:rPr>
              <a:t>только </a:t>
            </a:r>
            <a:r>
              <a:rPr lang="ru-RU" sz="2400" dirty="0">
                <a:solidFill>
                  <a:prstClr val="black"/>
                </a:solidFill>
              </a:rPr>
              <a:t>вся переписка с </a:t>
            </a:r>
            <a:r>
              <a:rPr lang="ru-RU" sz="2400" dirty="0" err="1" smtClean="0">
                <a:solidFill>
                  <a:prstClr val="black"/>
                </a:solidFill>
              </a:rPr>
              <a:t>Поджио</a:t>
            </a:r>
            <a:r>
              <a:rPr lang="ru-RU" sz="2400" dirty="0" smtClean="0">
                <a:solidFill>
                  <a:prstClr val="black"/>
                </a:solidFill>
              </a:rPr>
              <a:t> таинственным </a:t>
            </a:r>
            <a:r>
              <a:rPr lang="ru-RU" sz="2400" dirty="0">
                <a:solidFill>
                  <a:prstClr val="black"/>
                </a:solidFill>
              </a:rPr>
              <a:t>образом исчезла как раз перед смертью декабристки. Похоронены все трое -Мария, её законный супруг и </a:t>
            </a:r>
            <a:r>
              <a:rPr lang="ru-RU" sz="2400" dirty="0" err="1">
                <a:solidFill>
                  <a:prstClr val="black"/>
                </a:solidFill>
              </a:rPr>
              <a:t>Поджио</a:t>
            </a:r>
            <a:r>
              <a:rPr lang="ru-RU" sz="2400" dirty="0">
                <a:solidFill>
                  <a:prstClr val="black"/>
                </a:solidFill>
              </a:rPr>
              <a:t> - в одном месте, в семейном имении Волконских</a:t>
            </a:r>
            <a:r>
              <a:rPr lang="ru-RU" sz="2400" dirty="0" smtClean="0">
                <a:solidFill>
                  <a:prstClr val="black"/>
                </a:solidFill>
              </a:rPr>
              <a:t>. Современные </a:t>
            </a:r>
            <a:r>
              <a:rPr lang="ru-RU" sz="2400" dirty="0">
                <a:solidFill>
                  <a:prstClr val="black"/>
                </a:solidFill>
              </a:rPr>
              <a:t>исследователи истории Новосибирска отыскали фундамент давно несуществующей Никольской церкви, недалеко от железнодорожного моста, на фоне </a:t>
            </a:r>
            <a:r>
              <a:rPr lang="ru-RU" sz="2400" dirty="0" smtClean="0">
                <a:solidFill>
                  <a:prstClr val="black"/>
                </a:solidFill>
              </a:rPr>
              <a:t>которого сделали </a:t>
            </a:r>
            <a:r>
              <a:rPr lang="ru-RU" sz="2400" dirty="0" err="1">
                <a:solidFill>
                  <a:prstClr val="black"/>
                </a:solidFill>
              </a:rPr>
              <a:t>селфи</a:t>
            </a:r>
            <a:r>
              <a:rPr lang="ru-RU" sz="2400" dirty="0">
                <a:solidFill>
                  <a:prstClr val="black"/>
                </a:solidFill>
              </a:rPr>
              <a:t> и уже выложили свои довольные лица в сеть. </a:t>
            </a:r>
          </a:p>
        </p:txBody>
      </p:sp>
    </p:spTree>
    <p:extLst>
      <p:ext uri="{BB962C8B-B14F-4D97-AF65-F5344CB8AC3E}">
        <p14:creationId xmlns:p14="http://schemas.microsoft.com/office/powerpoint/2010/main" val="27343896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1709" y="1439377"/>
            <a:ext cx="7536873" cy="4154984"/>
          </a:xfrm>
          <a:prstGeom prst="rect">
            <a:avLst/>
          </a:prstGeom>
        </p:spPr>
        <p:txBody>
          <a:bodyPr wrap="square">
            <a:spAutoFit/>
          </a:bodyPr>
          <a:lstStyle/>
          <a:p>
            <a:pPr lvl="0"/>
            <a:r>
              <a:rPr lang="ru-RU" sz="2400" dirty="0">
                <a:solidFill>
                  <a:prstClr val="black"/>
                </a:solidFill>
              </a:rPr>
              <a:t>Нашлись также </a:t>
            </a:r>
            <a:r>
              <a:rPr lang="ru-RU" sz="2400" dirty="0" smtClean="0">
                <a:solidFill>
                  <a:prstClr val="black"/>
                </a:solidFill>
              </a:rPr>
              <a:t>Дубровинские краеведы</a:t>
            </a:r>
            <a:r>
              <a:rPr lang="ru-RU" sz="2400" dirty="0">
                <a:solidFill>
                  <a:prstClr val="black"/>
                </a:solidFill>
              </a:rPr>
              <a:t>, отыскавшие в окрестностях разросшегося села «U»- образную вербу, скорее </a:t>
            </a:r>
            <a:r>
              <a:rPr lang="ru-RU" sz="2400" dirty="0" smtClean="0">
                <a:solidFill>
                  <a:prstClr val="black"/>
                </a:solidFill>
              </a:rPr>
              <a:t>её «</a:t>
            </a:r>
            <a:r>
              <a:rPr lang="ru-RU" sz="2400" dirty="0">
                <a:solidFill>
                  <a:prstClr val="black"/>
                </a:solidFill>
              </a:rPr>
              <a:t>внучку», </a:t>
            </a:r>
            <a:r>
              <a:rPr lang="ru-RU" sz="2400" dirty="0" smtClean="0">
                <a:solidFill>
                  <a:prstClr val="black"/>
                </a:solidFill>
              </a:rPr>
              <a:t>которая, </a:t>
            </a:r>
            <a:r>
              <a:rPr lang="ru-RU" sz="2400" dirty="0">
                <a:solidFill>
                  <a:prstClr val="black"/>
                </a:solidFill>
              </a:rPr>
              <a:t>поскрипывая, рассказывает как о любовной драме Игнатия и </a:t>
            </a:r>
            <a:r>
              <a:rPr lang="ru-RU" sz="2400" dirty="0" err="1">
                <a:solidFill>
                  <a:prstClr val="black"/>
                </a:solidFill>
              </a:rPr>
              <a:t>Анфии</a:t>
            </a:r>
            <a:r>
              <a:rPr lang="ru-RU" sz="2400" dirty="0">
                <a:solidFill>
                  <a:prstClr val="black"/>
                </a:solidFill>
              </a:rPr>
              <a:t>, так и </a:t>
            </a:r>
            <a:r>
              <a:rPr lang="ru-RU" sz="2400" dirty="0" smtClean="0">
                <a:solidFill>
                  <a:prstClr val="black"/>
                </a:solidFill>
              </a:rPr>
              <a:t>о тайне </a:t>
            </a:r>
            <a:r>
              <a:rPr lang="ru-RU" sz="2400" dirty="0">
                <a:solidFill>
                  <a:prstClr val="black"/>
                </a:solidFill>
              </a:rPr>
              <a:t>княгини Волконской . Вся правда - и стволы перешёптываются о любящих </a:t>
            </a:r>
            <a:r>
              <a:rPr lang="ru-RU" sz="2400" dirty="0" smtClean="0">
                <a:solidFill>
                  <a:prstClr val="black"/>
                </a:solidFill>
              </a:rPr>
              <a:t>женщинах, которые </a:t>
            </a:r>
            <a:r>
              <a:rPr lang="ru-RU" sz="2400" dirty="0">
                <a:solidFill>
                  <a:prstClr val="black"/>
                </a:solidFill>
              </a:rPr>
              <a:t>своего всегда добьются. И ветки тянутся друг к другу, рассказывая о </a:t>
            </a:r>
            <a:r>
              <a:rPr lang="ru-RU" sz="2400" dirty="0" smtClean="0">
                <a:solidFill>
                  <a:prstClr val="black"/>
                </a:solidFill>
              </a:rPr>
              <a:t>верном человеческом </a:t>
            </a:r>
            <a:r>
              <a:rPr lang="ru-RU" sz="2400" dirty="0">
                <a:solidFill>
                  <a:prstClr val="black"/>
                </a:solidFill>
              </a:rPr>
              <a:t>чувстве, не сгибаемом, как и верба, под ударами судьбы.</a:t>
            </a:r>
          </a:p>
        </p:txBody>
      </p:sp>
    </p:spTree>
    <p:extLst>
      <p:ext uri="{BB962C8B-B14F-4D97-AF65-F5344CB8AC3E}">
        <p14:creationId xmlns:p14="http://schemas.microsoft.com/office/powerpoint/2010/main" val="21341609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esktopbackground.org/download/1440x900/2013/04/17/562338_17-best-photos-of-open-book-backgrounds-vintage-open-book_1500x972_h.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4691"/>
            <a:ext cx="12192000" cy="69826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270821" y="141008"/>
            <a:ext cx="3650359" cy="1200329"/>
          </a:xfrm>
          <a:prstGeom prst="rect">
            <a:avLst/>
          </a:prstGeom>
          <a:noFill/>
        </p:spPr>
        <p:txBody>
          <a:bodyPr wrap="none" lIns="91440" tIns="45720" rIns="91440" bIns="45720">
            <a:spAutoFit/>
          </a:bodyPr>
          <a:lstStyle/>
          <a:p>
            <a:pPr algn="ctr"/>
            <a:r>
              <a:rPr lang="ru-RU" sz="7200" dirty="0" smtClean="0">
                <a:ln w="0"/>
                <a:effectLst>
                  <a:outerShdw blurRad="38100" dist="19050" dir="2700000" algn="tl" rotWithShape="0">
                    <a:schemeClr val="dk1">
                      <a:alpha val="40000"/>
                    </a:schemeClr>
                  </a:outerShdw>
                </a:effectLst>
              </a:rPr>
              <a:t>Успенка</a:t>
            </a:r>
            <a:endParaRPr lang="ru-RU" sz="7200" b="0" cap="none" spc="0" dirty="0">
              <a:ln w="0"/>
              <a:solidFill>
                <a:schemeClr val="tx1"/>
              </a:solidFill>
              <a:effectLst>
                <a:outerShdw blurRad="38100" dist="19050" dir="2700000" algn="tl" rotWithShape="0">
                  <a:schemeClr val="dk1">
                    <a:alpha val="40000"/>
                  </a:schemeClr>
                </a:outerShdw>
              </a:effectLst>
            </a:endParaRPr>
          </a:p>
        </p:txBody>
      </p:sp>
      <p:pic>
        <p:nvPicPr>
          <p:cNvPr id="2" name="Рисунок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21470" y="878165"/>
            <a:ext cx="5903326" cy="3610708"/>
          </a:xfrm>
          <a:prstGeom prst="rect">
            <a:avLst/>
          </a:prstGeom>
          <a:effectLst>
            <a:softEdge rad="635000"/>
          </a:effectLst>
        </p:spPr>
      </p:pic>
    </p:spTree>
    <p:extLst>
      <p:ext uri="{BB962C8B-B14F-4D97-AF65-F5344CB8AC3E}">
        <p14:creationId xmlns:p14="http://schemas.microsoft.com/office/powerpoint/2010/main" val="14323979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02116" y="1814946"/>
            <a:ext cx="8411157" cy="3600734"/>
          </a:xfrm>
        </p:spPr>
        <p:txBody>
          <a:bodyPr>
            <a:noAutofit/>
          </a:bodyPr>
          <a:lstStyle/>
          <a:p>
            <a:r>
              <a:rPr lang="ru-RU" sz="2400" dirty="0" smtClean="0"/>
              <a:t>Село Успенка находится на берегу Оби в живописном сосновом бору. Первые упоминания о нем относятся к 1918 году. Тогда оно называлось </a:t>
            </a:r>
            <a:r>
              <a:rPr lang="ru-RU" sz="2400" dirty="0" err="1" smtClean="0"/>
              <a:t>Новоуспенское</a:t>
            </a:r>
            <a:r>
              <a:rPr lang="ru-RU" sz="2400" dirty="0" smtClean="0"/>
              <a:t>. По переписи населения на 1926 год в нем проживало 247 человек. Обрамленное лесом – где березовым, где частым строевым сосняком, оно вдобавок украшается речушкой Порос, заросшее огромными тополями и развесистыми ивами.</a:t>
            </a:r>
          </a:p>
        </p:txBody>
      </p:sp>
    </p:spTree>
    <p:extLst>
      <p:ext uri="{BB962C8B-B14F-4D97-AF65-F5344CB8AC3E}">
        <p14:creationId xmlns:p14="http://schemas.microsoft.com/office/powerpoint/2010/main" val="14056298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20437" y="294511"/>
            <a:ext cx="8797636" cy="6370975"/>
          </a:xfrm>
          <a:prstGeom prst="rect">
            <a:avLst/>
          </a:prstGeom>
        </p:spPr>
        <p:txBody>
          <a:bodyPr wrap="square">
            <a:spAutoFit/>
          </a:bodyPr>
          <a:lstStyle/>
          <a:p>
            <a:pPr algn="just"/>
            <a:r>
              <a:rPr lang="ru-RU" sz="2400" dirty="0">
                <a:ea typeface="Calibri" panose="020F0502020204030204" pitchFamily="34" charset="0"/>
                <a:cs typeface="Times New Roman" panose="02020603050405020304" pitchFamily="18" charset="0"/>
              </a:rPr>
              <a:t>Тихая, лесная сибирская деревня на правом берегу Оби, разделенная трактом и извилистым чистым Поросом на две части. Как во многих сибирских деревнях – одна улица, с короткими переулками, вдоль которых обильно кустится полынь и крапива. Дома утопают в зелени, многие из них уже освоили горожане-дачники, но от этого не теряется ее деревенская красота. Воздух, напоенный хвойным ароматом, напоминает, что ты «на природе».</a:t>
            </a:r>
          </a:p>
          <a:p>
            <a:pPr algn="just"/>
            <a:r>
              <a:rPr lang="ru-RU" sz="2400" dirty="0" smtClean="0"/>
              <a:t>Название </a:t>
            </a:r>
            <a:r>
              <a:rPr lang="ru-RU" sz="2400" dirty="0"/>
              <a:t>Успенка, по одной версии старожилов, идет от выражения «успел возвести три венца и печку» – значит, становишься жителем деревни. По другой – подразумевают связь с иконой «Успение Богородицы», но это версии. Официально поселение зарегистрировано только в 1918 году как поселок </a:t>
            </a:r>
            <a:r>
              <a:rPr lang="ru-RU" sz="2400" dirty="0" err="1"/>
              <a:t>Новоуспенский</a:t>
            </a:r>
            <a:r>
              <a:rPr lang="ru-RU" sz="2400" dirty="0"/>
              <a:t> на р. Обь Алексеевской волости. Дворов 45, мужчин 132, женщин 115. «</a:t>
            </a:r>
            <a:r>
              <a:rPr lang="ru-RU" sz="2400" dirty="0" err="1"/>
              <a:t>Жернаковское</a:t>
            </a:r>
            <a:r>
              <a:rPr lang="ru-RU" sz="2400" dirty="0"/>
              <a:t> же имение» носило неофициальное название «Мельница </a:t>
            </a:r>
            <a:r>
              <a:rPr lang="ru-RU" sz="2400" dirty="0" err="1"/>
              <a:t>Жернакова</a:t>
            </a:r>
            <a:r>
              <a:rPr lang="ru-RU" sz="2400" dirty="0"/>
              <a:t>».</a:t>
            </a:r>
          </a:p>
        </p:txBody>
      </p:sp>
    </p:spTree>
    <p:extLst>
      <p:ext uri="{BB962C8B-B14F-4D97-AF65-F5344CB8AC3E}">
        <p14:creationId xmlns:p14="http://schemas.microsoft.com/office/powerpoint/2010/main" val="1344192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7015" y="0"/>
            <a:ext cx="8987278" cy="2123658"/>
          </a:xfrm>
          <a:prstGeom prst="rect">
            <a:avLst/>
          </a:prstGeom>
          <a:noFill/>
        </p:spPr>
        <p:txBody>
          <a:bodyPr wrap="square" lIns="91440" tIns="45720" rIns="91440" bIns="45720">
            <a:spAutoFit/>
          </a:bodyPr>
          <a:lstStyle/>
          <a:p>
            <a:pPr algn="ctr"/>
            <a:r>
              <a:rPr lang="ru-RU" sz="6600" b="1" dirty="0">
                <a:ln w="22225">
                  <a:solidFill>
                    <a:schemeClr val="accent2"/>
                  </a:solidFill>
                  <a:prstDash val="solid"/>
                </a:ln>
                <a:solidFill>
                  <a:schemeClr val="accent2">
                    <a:lumMod val="40000"/>
                    <a:lumOff val="60000"/>
                  </a:schemeClr>
                </a:solidFill>
              </a:rPr>
              <a:t>Мельница купца</a:t>
            </a:r>
          </a:p>
          <a:p>
            <a:pPr algn="ctr"/>
            <a:r>
              <a:rPr lang="ru-RU" sz="6600" b="1" dirty="0">
                <a:ln w="22225">
                  <a:solidFill>
                    <a:schemeClr val="accent2"/>
                  </a:solidFill>
                  <a:prstDash val="solid"/>
                </a:ln>
                <a:solidFill>
                  <a:schemeClr val="accent2">
                    <a:lumMod val="40000"/>
                    <a:lumOff val="60000"/>
                  </a:schemeClr>
                </a:solidFill>
              </a:rPr>
              <a:t>Е.А. </a:t>
            </a:r>
            <a:r>
              <a:rPr lang="ru-RU" sz="6600" b="1" dirty="0" err="1">
                <a:ln w="22225">
                  <a:solidFill>
                    <a:schemeClr val="accent2"/>
                  </a:solidFill>
                  <a:prstDash val="solid"/>
                </a:ln>
                <a:solidFill>
                  <a:schemeClr val="accent2">
                    <a:lumMod val="40000"/>
                    <a:lumOff val="60000"/>
                  </a:schemeClr>
                </a:solidFill>
              </a:rPr>
              <a:t>Жернакова</a:t>
            </a:r>
            <a:endParaRPr lang="ru-RU" sz="6600" b="1" cap="none" spc="0" dirty="0">
              <a:ln w="22225">
                <a:solidFill>
                  <a:schemeClr val="accent2"/>
                </a:solidFill>
                <a:prstDash val="solid"/>
              </a:ln>
              <a:solidFill>
                <a:schemeClr val="accent2">
                  <a:lumMod val="40000"/>
                  <a:lumOff val="60000"/>
                </a:schemeClr>
              </a:solidFill>
              <a:effectLst/>
            </a:endParaRPr>
          </a:p>
        </p:txBody>
      </p:sp>
      <p:sp>
        <p:nvSpPr>
          <p:cNvPr id="3" name="Прямоугольник 2"/>
          <p:cNvSpPr/>
          <p:nvPr/>
        </p:nvSpPr>
        <p:spPr>
          <a:xfrm>
            <a:off x="397014" y="2586932"/>
            <a:ext cx="4840003" cy="3648884"/>
          </a:xfrm>
          <a:prstGeom prst="rect">
            <a:avLst/>
          </a:prstGeom>
        </p:spPr>
        <p:txBody>
          <a:bodyPr wrap="square">
            <a:spAutoFit/>
          </a:bodyPr>
          <a:lstStyle/>
          <a:p>
            <a:pPr>
              <a:lnSpc>
                <a:spcPct val="107000"/>
              </a:lnSpc>
              <a:spcAft>
                <a:spcPts val="800"/>
              </a:spcAft>
            </a:pPr>
            <a:r>
              <a:rPr lang="ru-RU" sz="2400" dirty="0" err="1" smtClean="0">
                <a:ea typeface="Calibri" panose="020F0502020204030204" pitchFamily="34" charset="0"/>
                <a:cs typeface="Times New Roman" panose="02020603050405020304" pitchFamily="18" charset="0"/>
              </a:rPr>
              <a:t>Жернакову</a:t>
            </a:r>
            <a:r>
              <a:rPr lang="ru-RU" sz="2400" dirty="0">
                <a:ea typeface="Calibri" panose="020F0502020204030204" pitchFamily="34" charset="0"/>
                <a:cs typeface="Times New Roman" panose="02020603050405020304" pitchFamily="18" charset="0"/>
              </a:rPr>
              <a:t> </a:t>
            </a:r>
            <a:r>
              <a:rPr lang="ru-RU" sz="2400" dirty="0" smtClean="0">
                <a:ea typeface="Calibri" panose="020F0502020204030204" pitchFamily="34" charset="0"/>
                <a:cs typeface="Times New Roman" panose="02020603050405020304" pitchFamily="18" charset="0"/>
              </a:rPr>
              <a:t>Е.А</a:t>
            </a:r>
            <a:r>
              <a:rPr lang="ru-RU" sz="2400" dirty="0">
                <a:ea typeface="Calibri" panose="020F0502020204030204" pitchFamily="34" charset="0"/>
                <a:cs typeface="Times New Roman" panose="02020603050405020304" pitchFamily="18" charset="0"/>
              </a:rPr>
              <a:t>. принадлежала «мельница в с. Дубровском Томского  уезда. По своей производительности 3 тыс. пудов в сутки, она уступала только мельницам </a:t>
            </a:r>
            <a:r>
              <a:rPr lang="ru-RU" sz="2400" dirty="0" err="1">
                <a:ea typeface="Calibri" panose="020F0502020204030204" pitchFamily="34" charset="0"/>
                <a:cs typeface="Times New Roman" panose="02020603050405020304" pitchFamily="18" charset="0"/>
              </a:rPr>
              <a:t>новониколаевских</a:t>
            </a:r>
            <a:r>
              <a:rPr lang="ru-RU" sz="2400" dirty="0">
                <a:ea typeface="Calibri" panose="020F0502020204030204" pitchFamily="34" charset="0"/>
                <a:cs typeface="Times New Roman" panose="02020603050405020304" pitchFamily="18" charset="0"/>
              </a:rPr>
              <a:t> купцов и мукомолов И.М. </a:t>
            </a:r>
            <a:r>
              <a:rPr lang="ru-RU" sz="2400" dirty="0" err="1">
                <a:ea typeface="Calibri" panose="020F0502020204030204" pitchFamily="34" charset="0"/>
                <a:cs typeface="Times New Roman" panose="02020603050405020304" pitchFamily="18" charset="0"/>
              </a:rPr>
              <a:t>Луканина</a:t>
            </a:r>
            <a:r>
              <a:rPr lang="ru-RU" sz="2400" dirty="0">
                <a:ea typeface="Calibri" panose="020F0502020204030204" pitchFamily="34" charset="0"/>
                <a:cs typeface="Times New Roman" panose="02020603050405020304" pitchFamily="18" charset="0"/>
              </a:rPr>
              <a:t>, Л. Родюкова и В.А. Горохова. </a:t>
            </a:r>
          </a:p>
        </p:txBody>
      </p:sp>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7017" y="2028531"/>
            <a:ext cx="4820515" cy="4765685"/>
          </a:xfrm>
          <a:prstGeom prst="rect">
            <a:avLst/>
          </a:prstGeom>
        </p:spPr>
      </p:pic>
    </p:spTree>
    <p:extLst>
      <p:ext uri="{BB962C8B-B14F-4D97-AF65-F5344CB8AC3E}">
        <p14:creationId xmlns:p14="http://schemas.microsoft.com/office/powerpoint/2010/main" val="60133200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anim calcmode="lin" valueType="num">
                                      <p:cBhvr>
                                        <p:cTn id="10" dur="1000" fill="hold"/>
                                        <p:tgtEl>
                                          <p:spTgt spid="2"/>
                                        </p:tgtEl>
                                        <p:attrNameLst>
                                          <p:attrName>ppt_x</p:attrName>
                                        </p:attrNameLst>
                                      </p:cBhvr>
                                      <p:tavLst>
                                        <p:tav tm="0">
                                          <p:val>
                                            <p:fltVal val="0.5"/>
                                          </p:val>
                                        </p:tav>
                                        <p:tav tm="100000">
                                          <p:val>
                                            <p:strVal val="#ppt_x"/>
                                          </p:val>
                                        </p:tav>
                                      </p:tavLst>
                                    </p:anim>
                                    <p:anim calcmode="lin" valueType="num">
                                      <p:cBhvr>
                                        <p:cTn id="11" dur="1000" fill="hold"/>
                                        <p:tgtEl>
                                          <p:spTgt spid="2"/>
                                        </p:tgtEl>
                                        <p:attrNameLst>
                                          <p:attrName>ppt_y</p:attrName>
                                        </p:attrNameLst>
                                      </p:cBhvr>
                                      <p:tavLst>
                                        <p:tav tm="0">
                                          <p:val>
                                            <p:fltVal val="0.5"/>
                                          </p:val>
                                        </p:tav>
                                        <p:tav tm="100000">
                                          <p:val>
                                            <p:strVal val="#ppt_y"/>
                                          </p:val>
                                        </p:tav>
                                      </p:tavLst>
                                    </p:anim>
                                  </p:childTnLst>
                                </p:cTn>
                              </p:par>
                            </p:childTnLst>
                          </p:cTn>
                        </p:par>
                        <p:par>
                          <p:cTn id="12" fill="hold">
                            <p:stCondLst>
                              <p:cond delay="1000"/>
                            </p:stCondLst>
                            <p:childTnLst>
                              <p:par>
                                <p:cTn id="13" presetID="2" presetClass="entr" presetSubtype="1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0-#ppt_w/2"/>
                                          </p:val>
                                        </p:tav>
                                        <p:tav tm="100000">
                                          <p:val>
                                            <p:strVal val="#ppt_x"/>
                                          </p:val>
                                        </p:tav>
                                      </p:tavLst>
                                    </p:anim>
                                    <p:anim calcmode="lin" valueType="num">
                                      <p:cBhvr additive="base">
                                        <p:cTn id="16" dur="2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1+#ppt_w/2"/>
                                          </p:val>
                                        </p:tav>
                                        <p:tav tm="100000">
                                          <p:val>
                                            <p:strVal val="#ppt_x"/>
                                          </p:val>
                                        </p:tav>
                                      </p:tavLst>
                                    </p:anim>
                                    <p:anim calcmode="lin" valueType="num">
                                      <p:cBhvr additive="base">
                                        <p:cTn id="20"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5019" y="527526"/>
            <a:ext cx="8853055" cy="5727337"/>
          </a:xfrm>
          <a:prstGeom prst="rect">
            <a:avLst/>
          </a:prstGeom>
        </p:spPr>
        <p:txBody>
          <a:bodyPr wrap="square">
            <a:spAutoFit/>
          </a:bodyPr>
          <a:lstStyle/>
          <a:p>
            <a:pPr lvl="0" algn="just">
              <a:lnSpc>
                <a:spcPct val="107000"/>
              </a:lnSpc>
              <a:spcAft>
                <a:spcPts val="800"/>
              </a:spcAft>
            </a:pPr>
            <a:r>
              <a:rPr lang="ru-RU" sz="2400" dirty="0">
                <a:solidFill>
                  <a:prstClr val="black"/>
                </a:solidFill>
                <a:ea typeface="Calibri" panose="020F0502020204030204" pitchFamily="34" charset="0"/>
                <a:cs typeface="Times New Roman" panose="02020603050405020304" pitchFamily="18" charset="0"/>
              </a:rPr>
              <a:t>Мука </a:t>
            </a:r>
            <a:r>
              <a:rPr lang="ru-RU" sz="2400" dirty="0" err="1">
                <a:solidFill>
                  <a:prstClr val="black"/>
                </a:solidFill>
                <a:ea typeface="Calibri" panose="020F0502020204030204" pitchFamily="34" charset="0"/>
                <a:cs typeface="Times New Roman" panose="02020603050405020304" pitchFamily="18" charset="0"/>
              </a:rPr>
              <a:t>Жернакова</a:t>
            </a:r>
            <a:r>
              <a:rPr lang="ru-RU" sz="2400" dirty="0">
                <a:solidFill>
                  <a:prstClr val="black"/>
                </a:solidFill>
                <a:ea typeface="Calibri" panose="020F0502020204030204" pitchFamily="34" charset="0"/>
                <a:cs typeface="Times New Roman" panose="02020603050405020304" pitchFamily="18" charset="0"/>
              </a:rPr>
              <a:t> отличалась высоким качеством, и на 1-й </a:t>
            </a:r>
            <a:r>
              <a:rPr lang="ru-RU" sz="2400" dirty="0" smtClean="0">
                <a:solidFill>
                  <a:prstClr val="black"/>
                </a:solidFill>
                <a:ea typeface="Calibri" panose="020F0502020204030204" pitchFamily="34" charset="0"/>
                <a:cs typeface="Times New Roman" panose="02020603050405020304" pitchFamily="18" charset="0"/>
              </a:rPr>
              <a:t>Всероссийской </a:t>
            </a:r>
            <a:r>
              <a:rPr lang="ru-RU" sz="2400" dirty="0">
                <a:solidFill>
                  <a:prstClr val="black"/>
                </a:solidFill>
                <a:ea typeface="Calibri" panose="020F0502020204030204" pitchFamily="34" charset="0"/>
                <a:cs typeface="Times New Roman" panose="02020603050405020304" pitchFamily="18" charset="0"/>
              </a:rPr>
              <a:t>выставке в 1909 году его предприятие получило большую серебряную медаль. В этом же году Дубровинская мельница выдала 500 тыс. пудов муки, имела двигатель мощностью 180 л. с., на ней было занято 50–60 рабочих. </a:t>
            </a:r>
            <a:endParaRPr lang="ru-RU" sz="2400" dirty="0" smtClean="0">
              <a:solidFill>
                <a:prstClr val="black"/>
              </a:solidFill>
              <a:ea typeface="Calibri" panose="020F0502020204030204" pitchFamily="34" charset="0"/>
              <a:cs typeface="Times New Roman" panose="02020603050405020304" pitchFamily="18" charset="0"/>
            </a:endParaRPr>
          </a:p>
          <a:p>
            <a:pPr lvl="0" algn="just">
              <a:lnSpc>
                <a:spcPct val="107000"/>
              </a:lnSpc>
              <a:spcAft>
                <a:spcPts val="800"/>
              </a:spcAft>
            </a:pPr>
            <a:r>
              <a:rPr lang="ru-RU" sz="2400" dirty="0">
                <a:ea typeface="Calibri" panose="020F0502020204030204" pitchFamily="34" charset="0"/>
                <a:cs typeface="Times New Roman" panose="02020603050405020304" pitchFamily="18" charset="0"/>
              </a:rPr>
              <a:t>В 1904 году официально фиксируются 2 мельницы </a:t>
            </a:r>
            <a:r>
              <a:rPr lang="ru-RU" sz="2400" dirty="0" err="1">
                <a:ea typeface="Calibri" panose="020F0502020204030204" pitchFamily="34" charset="0"/>
                <a:cs typeface="Times New Roman" panose="02020603050405020304" pitchFamily="18" charset="0"/>
              </a:rPr>
              <a:t>Жернакова</a:t>
            </a:r>
            <a:r>
              <a:rPr lang="ru-RU" sz="2400" dirty="0">
                <a:ea typeface="Calibri" panose="020F0502020204030204" pitchFamily="34" charset="0"/>
                <a:cs typeface="Times New Roman" panose="02020603050405020304" pitchFamily="18" charset="0"/>
              </a:rPr>
              <a:t>, но не в </a:t>
            </a:r>
            <a:r>
              <a:rPr lang="ru-RU" sz="2400" dirty="0" err="1">
                <a:ea typeface="Calibri" panose="020F0502020204030204" pitchFamily="34" charset="0"/>
                <a:cs typeface="Times New Roman" panose="02020603050405020304" pitchFamily="18" charset="0"/>
              </a:rPr>
              <a:t>Дубровино</a:t>
            </a:r>
            <a:r>
              <a:rPr lang="ru-RU" sz="2400" dirty="0">
                <a:ea typeface="Calibri" panose="020F0502020204030204" pitchFamily="34" charset="0"/>
                <a:cs typeface="Times New Roman" panose="02020603050405020304" pitchFamily="18" charset="0"/>
              </a:rPr>
              <a:t>, а на реке Порос. А «крупчатая вальцовая мельница администрации купца </a:t>
            </a:r>
            <a:r>
              <a:rPr lang="ru-RU" sz="2400" dirty="0" err="1">
                <a:ea typeface="Calibri" panose="020F0502020204030204" pitchFamily="34" charset="0"/>
                <a:cs typeface="Times New Roman" panose="02020603050405020304" pitchFamily="18" charset="0"/>
              </a:rPr>
              <a:t>Жернакова</a:t>
            </a:r>
            <a:r>
              <a:rPr lang="ru-RU" sz="2400" dirty="0">
                <a:ea typeface="Calibri" panose="020F0502020204030204" pitchFamily="34" charset="0"/>
                <a:cs typeface="Times New Roman" panose="02020603050405020304" pitchFamily="18" charset="0"/>
              </a:rPr>
              <a:t>» стала «крупчатой вальцовой мельницей Торгового дома наследников </a:t>
            </a:r>
            <a:r>
              <a:rPr lang="ru-RU" sz="2400" dirty="0" err="1">
                <a:ea typeface="Calibri" panose="020F0502020204030204" pitchFamily="34" charset="0"/>
                <a:cs typeface="Times New Roman" panose="02020603050405020304" pitchFamily="18" charset="0"/>
              </a:rPr>
              <a:t>Жернакова</a:t>
            </a:r>
            <a:r>
              <a:rPr lang="ru-RU" sz="2400" dirty="0">
                <a:ea typeface="Calibri" panose="020F0502020204030204" pitchFamily="34" charset="0"/>
                <a:cs typeface="Times New Roman" panose="02020603050405020304" pitchFamily="18" charset="0"/>
              </a:rPr>
              <a:t> и Лапшина, на р. Порос, в 4-х верстах от с. Дубровина и т. д.», Мельница же «</a:t>
            </a:r>
            <a:r>
              <a:rPr lang="ru-RU" sz="2400" dirty="0" err="1">
                <a:ea typeface="Calibri" panose="020F0502020204030204" pitchFamily="34" charset="0"/>
                <a:cs typeface="Times New Roman" panose="02020603050405020304" pitchFamily="18" charset="0"/>
              </a:rPr>
              <a:t>раструс</a:t>
            </a:r>
            <a:r>
              <a:rPr lang="ru-RU" sz="2400" dirty="0">
                <a:ea typeface="Calibri" panose="020F0502020204030204" pitchFamily="34" charset="0"/>
                <a:cs typeface="Times New Roman" panose="02020603050405020304" pitchFamily="18" charset="0"/>
              </a:rPr>
              <a:t>» уже не упоминается</a:t>
            </a:r>
            <a:r>
              <a:rPr lang="ru-RU" sz="2400" dirty="0" smtClean="0">
                <a:ea typeface="Calibri" panose="020F0502020204030204" pitchFamily="34" charset="0"/>
                <a:cs typeface="Times New Roman" panose="02020603050405020304" pitchFamily="18" charset="0"/>
              </a:rPr>
              <a:t>. </a:t>
            </a:r>
            <a:r>
              <a:rPr lang="ru-RU" sz="2400" dirty="0">
                <a:ea typeface="Calibri" panose="020F0502020204030204" pitchFamily="34" charset="0"/>
                <a:cs typeface="Times New Roman" panose="02020603050405020304" pitchFamily="18" charset="0"/>
              </a:rPr>
              <a:t>Возможно, наследники </a:t>
            </a:r>
            <a:r>
              <a:rPr lang="ru-RU" sz="2400" dirty="0" err="1">
                <a:ea typeface="Calibri" panose="020F0502020204030204" pitchFamily="34" charset="0"/>
                <a:cs typeface="Times New Roman" panose="02020603050405020304" pitchFamily="18" charset="0"/>
              </a:rPr>
              <a:t>Жернакова</a:t>
            </a:r>
            <a:r>
              <a:rPr lang="ru-RU" sz="2400" dirty="0">
                <a:ea typeface="Calibri" panose="020F0502020204030204" pitchFamily="34" charset="0"/>
                <a:cs typeface="Times New Roman" panose="02020603050405020304" pitchFamily="18" charset="0"/>
              </a:rPr>
              <a:t> к этому времени ее продали. </a:t>
            </a:r>
            <a:endParaRPr lang="ru-RU" sz="2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950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6800" y="589514"/>
            <a:ext cx="8049491" cy="4816896"/>
          </a:xfrm>
          <a:prstGeom prst="rect">
            <a:avLst/>
          </a:prstGeom>
        </p:spPr>
        <p:txBody>
          <a:bodyPr wrap="square">
            <a:spAutoFit/>
          </a:bodyPr>
          <a:lstStyle/>
          <a:p>
            <a:pPr algn="just">
              <a:lnSpc>
                <a:spcPct val="107000"/>
              </a:lnSpc>
            </a:pPr>
            <a:r>
              <a:rPr lang="ru-RU" sz="2400" dirty="0">
                <a:ea typeface="Calibri" panose="020F0502020204030204" pitchFamily="34" charset="0"/>
                <a:cs typeface="Times New Roman" panose="02020603050405020304" pitchFamily="18" charset="0"/>
              </a:rPr>
              <a:t>Особое внимание на такой мельнице уделялось наливному рабочему колесу, паровой машине и всей трансмиссии, которая передавала вращения жерновам (верхним – бегуном и нижним – лежаком), вальцовым станкам, а также всем механизмам, участвующим в мукомольном производстве. </a:t>
            </a:r>
            <a:endParaRPr lang="ru-RU" sz="2400" dirty="0" smtClean="0">
              <a:ea typeface="Calibri" panose="020F0502020204030204" pitchFamily="34" charset="0"/>
              <a:cs typeface="Times New Roman" panose="02020603050405020304" pitchFamily="18" charset="0"/>
            </a:endParaRPr>
          </a:p>
          <a:p>
            <a:pPr algn="just">
              <a:lnSpc>
                <a:spcPct val="107000"/>
              </a:lnSpc>
            </a:pPr>
            <a:r>
              <a:rPr lang="ru-RU" sz="2400" dirty="0" smtClean="0">
                <a:ea typeface="Calibri" panose="020F0502020204030204" pitchFamily="34" charset="0"/>
                <a:cs typeface="Times New Roman" panose="02020603050405020304" pitchFamily="18" charset="0"/>
              </a:rPr>
              <a:t>Афанасий </a:t>
            </a:r>
            <a:r>
              <a:rPr lang="ru-RU" sz="2400" dirty="0">
                <a:ea typeface="Calibri" panose="020F0502020204030204" pitchFamily="34" charset="0"/>
                <a:cs typeface="Times New Roman" panose="02020603050405020304" pitchFamily="18" charset="0"/>
              </a:rPr>
              <a:t>Иванович рассказывал, </a:t>
            </a:r>
            <a:endParaRPr lang="ru-RU" sz="2400" dirty="0" smtClean="0">
              <a:ea typeface="Calibri" panose="020F0502020204030204" pitchFamily="34" charset="0"/>
              <a:cs typeface="Times New Roman" panose="02020603050405020304" pitchFamily="18" charset="0"/>
            </a:endParaRPr>
          </a:p>
          <a:p>
            <a:pPr algn="just">
              <a:lnSpc>
                <a:spcPct val="107000"/>
              </a:lnSpc>
            </a:pPr>
            <a:r>
              <a:rPr lang="ru-RU" sz="2400" dirty="0" smtClean="0">
                <a:ea typeface="Calibri" panose="020F0502020204030204" pitchFamily="34" charset="0"/>
                <a:cs typeface="Times New Roman" panose="02020603050405020304" pitchFamily="18" charset="0"/>
              </a:rPr>
              <a:t>как </a:t>
            </a:r>
            <a:r>
              <a:rPr lang="ru-RU" sz="2400" dirty="0">
                <a:ea typeface="Calibri" panose="020F0502020204030204" pitchFamily="34" charset="0"/>
                <a:cs typeface="Times New Roman" panose="02020603050405020304" pitchFamily="18" charset="0"/>
              </a:rPr>
              <a:t>в престольные праздники </a:t>
            </a:r>
            <a:endParaRPr lang="ru-RU" sz="2400" dirty="0" smtClean="0">
              <a:ea typeface="Calibri" panose="020F0502020204030204" pitchFamily="34" charset="0"/>
              <a:cs typeface="Times New Roman" panose="02020603050405020304" pitchFamily="18" charset="0"/>
            </a:endParaRPr>
          </a:p>
          <a:p>
            <a:pPr algn="just">
              <a:lnSpc>
                <a:spcPct val="107000"/>
              </a:lnSpc>
            </a:pPr>
            <a:r>
              <a:rPr lang="ru-RU" sz="2400" dirty="0" smtClean="0">
                <a:ea typeface="Calibri" panose="020F0502020204030204" pitchFamily="34" charset="0"/>
                <a:cs typeface="Times New Roman" panose="02020603050405020304" pitchFamily="18" charset="0"/>
              </a:rPr>
              <a:t>каждый </a:t>
            </a:r>
            <a:r>
              <a:rPr lang="ru-RU" sz="2400" dirty="0">
                <a:ea typeface="Calibri" panose="020F0502020204030204" pitchFamily="34" charset="0"/>
                <a:cs typeface="Times New Roman" panose="02020603050405020304" pitchFamily="18" charset="0"/>
              </a:rPr>
              <a:t>рабочий «завода», как </a:t>
            </a:r>
            <a:endParaRPr lang="ru-RU" sz="2400" dirty="0" smtClean="0">
              <a:ea typeface="Calibri" panose="020F0502020204030204" pitchFamily="34" charset="0"/>
              <a:cs typeface="Times New Roman" panose="02020603050405020304" pitchFamily="18" charset="0"/>
            </a:endParaRPr>
          </a:p>
          <a:p>
            <a:pPr algn="just">
              <a:lnSpc>
                <a:spcPct val="107000"/>
              </a:lnSpc>
            </a:pPr>
            <a:r>
              <a:rPr lang="ru-RU" sz="2400" dirty="0" smtClean="0">
                <a:ea typeface="Calibri" panose="020F0502020204030204" pitchFamily="34" charset="0"/>
                <a:cs typeface="Times New Roman" panose="02020603050405020304" pitchFamily="18" charset="0"/>
              </a:rPr>
              <a:t>называли </a:t>
            </a:r>
            <a:r>
              <a:rPr lang="ru-RU" sz="2400" dirty="0">
                <a:ea typeface="Calibri" panose="020F0502020204030204" pitchFamily="34" charset="0"/>
                <a:cs typeface="Times New Roman" panose="02020603050405020304" pitchFamily="18" charset="0"/>
              </a:rPr>
              <a:t>мельничный комплекс, </a:t>
            </a:r>
            <a:endParaRPr lang="ru-RU" sz="2400" dirty="0" smtClean="0">
              <a:ea typeface="Calibri" panose="020F0502020204030204" pitchFamily="34" charset="0"/>
              <a:cs typeface="Times New Roman" panose="02020603050405020304" pitchFamily="18" charset="0"/>
            </a:endParaRPr>
          </a:p>
          <a:p>
            <a:pPr algn="just">
              <a:lnSpc>
                <a:spcPct val="107000"/>
              </a:lnSpc>
            </a:pPr>
            <a:r>
              <a:rPr lang="ru-RU" sz="2400" dirty="0" smtClean="0">
                <a:ea typeface="Calibri" panose="020F0502020204030204" pitchFamily="34" charset="0"/>
                <a:cs typeface="Times New Roman" panose="02020603050405020304" pitchFamily="18" charset="0"/>
              </a:rPr>
              <a:t>получал </a:t>
            </a:r>
            <a:r>
              <a:rPr lang="ru-RU" sz="2400" dirty="0">
                <a:ea typeface="Calibri" panose="020F0502020204030204" pitchFamily="34" charset="0"/>
                <a:cs typeface="Times New Roman" panose="02020603050405020304" pitchFamily="18" charset="0"/>
              </a:rPr>
              <a:t>в подарок мешок крупчатки</a:t>
            </a:r>
            <a:r>
              <a:rPr lang="ru-RU" sz="2400" dirty="0" smtClean="0">
                <a:ea typeface="Calibri" panose="020F0502020204030204" pitchFamily="34" charset="0"/>
                <a:cs typeface="Times New Roman" panose="02020603050405020304" pitchFamily="18" charset="0"/>
              </a:rPr>
              <a:t>.</a:t>
            </a:r>
          </a:p>
          <a:p>
            <a:pPr algn="just">
              <a:lnSpc>
                <a:spcPct val="107000"/>
              </a:lnSpc>
            </a:pPr>
            <a:endParaRPr lang="ru-RU"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4167" y="2614324"/>
            <a:ext cx="5507833" cy="4243676"/>
          </a:xfrm>
          <a:prstGeom prst="rect">
            <a:avLst/>
          </a:prstGeom>
        </p:spPr>
      </p:pic>
    </p:spTree>
    <p:extLst>
      <p:ext uri="{BB962C8B-B14F-4D97-AF65-F5344CB8AC3E}">
        <p14:creationId xmlns:p14="http://schemas.microsoft.com/office/powerpoint/2010/main" val="197757673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93131" y="693471"/>
            <a:ext cx="4080995" cy="1938992"/>
          </a:xfrm>
          <a:prstGeom prst="rect">
            <a:avLst/>
          </a:prstGeom>
        </p:spPr>
        <p:txBody>
          <a:bodyPr wrap="square">
            <a:spAutoFit/>
          </a:bodyPr>
          <a:lstStyle/>
          <a:p>
            <a:r>
              <a:rPr lang="ru-RU" sz="2400" dirty="0"/>
              <a:t>В областном архиве найдено подтверждение версии, что мельница Е. </a:t>
            </a:r>
            <a:r>
              <a:rPr lang="ru-RU" sz="2400" dirty="0" err="1"/>
              <a:t>Жернакова</a:t>
            </a:r>
            <a:r>
              <a:rPr lang="ru-RU" sz="2400" dirty="0"/>
              <a:t> сгорела в 20-х годах. </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2390581"/>
            <a:ext cx="4876800" cy="4467419"/>
          </a:xfrm>
          <a:prstGeom prst="rect">
            <a:avLst/>
          </a:prstGeom>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409" y="0"/>
            <a:ext cx="5087813" cy="3655038"/>
          </a:xfrm>
          <a:prstGeom prst="rect">
            <a:avLst/>
          </a:prstGeom>
        </p:spPr>
      </p:pic>
      <p:sp>
        <p:nvSpPr>
          <p:cNvPr id="5" name="Прямоугольник 4"/>
          <p:cNvSpPr/>
          <p:nvPr/>
        </p:nvSpPr>
        <p:spPr>
          <a:xfrm>
            <a:off x="240100" y="3655038"/>
            <a:ext cx="7093528" cy="3046988"/>
          </a:xfrm>
          <a:prstGeom prst="rect">
            <a:avLst/>
          </a:prstGeom>
        </p:spPr>
        <p:txBody>
          <a:bodyPr wrap="square">
            <a:spAutoFit/>
          </a:bodyPr>
          <a:lstStyle/>
          <a:p>
            <a:pPr lvl="0"/>
            <a:r>
              <a:rPr lang="ru-RU" sz="2400" dirty="0">
                <a:solidFill>
                  <a:prstClr val="black"/>
                </a:solidFill>
              </a:rPr>
              <a:t>В документах не называется причина пожара на мельнице. В 1925 г., 7 августа проходит «заседание Большого президиума Новониколаевского </a:t>
            </a:r>
            <a:r>
              <a:rPr lang="ru-RU" sz="2400" dirty="0" err="1">
                <a:solidFill>
                  <a:prstClr val="black"/>
                </a:solidFill>
              </a:rPr>
              <a:t>Губисполкома</a:t>
            </a:r>
            <a:r>
              <a:rPr lang="ru-RU" sz="2400" dirty="0">
                <a:solidFill>
                  <a:prstClr val="black"/>
                </a:solidFill>
              </a:rPr>
              <a:t>, с вопросом о передаче оставшихся от сгоревшей мельницы в с. </a:t>
            </a:r>
            <a:r>
              <a:rPr lang="ru-RU" sz="2400" dirty="0" err="1">
                <a:solidFill>
                  <a:prstClr val="black"/>
                </a:solidFill>
              </a:rPr>
              <a:t>Дубровино</a:t>
            </a:r>
            <a:r>
              <a:rPr lang="ru-RU" sz="2400" dirty="0">
                <a:solidFill>
                  <a:prstClr val="black"/>
                </a:solidFill>
              </a:rPr>
              <a:t>, строений Алексеевскому (</a:t>
            </a:r>
            <a:r>
              <a:rPr lang="ru-RU" sz="2400" dirty="0" err="1">
                <a:solidFill>
                  <a:prstClr val="black"/>
                </a:solidFill>
              </a:rPr>
              <a:t>Мошковскому</a:t>
            </a:r>
            <a:r>
              <a:rPr lang="ru-RU" sz="2400" dirty="0">
                <a:solidFill>
                  <a:prstClr val="black"/>
                </a:solidFill>
              </a:rPr>
              <a:t>) </a:t>
            </a:r>
            <a:r>
              <a:rPr lang="ru-RU" sz="2400" dirty="0" err="1">
                <a:solidFill>
                  <a:prstClr val="black"/>
                </a:solidFill>
              </a:rPr>
              <a:t>РИКу</a:t>
            </a:r>
            <a:r>
              <a:rPr lang="ru-RU" sz="2400" dirty="0">
                <a:solidFill>
                  <a:prstClr val="black"/>
                </a:solidFill>
              </a:rPr>
              <a:t> с целью восстановления сгоревшей мельницы.</a:t>
            </a:r>
          </a:p>
        </p:txBody>
      </p:sp>
    </p:spTree>
    <p:extLst>
      <p:ext uri="{BB962C8B-B14F-4D97-AF65-F5344CB8AC3E}">
        <p14:creationId xmlns:p14="http://schemas.microsoft.com/office/powerpoint/2010/main" val="38947486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8764" y="152400"/>
            <a:ext cx="8950036" cy="6370975"/>
          </a:xfrm>
          <a:prstGeom prst="rect">
            <a:avLst/>
          </a:prstGeom>
        </p:spPr>
        <p:txBody>
          <a:bodyPr wrap="square">
            <a:spAutoFit/>
          </a:bodyPr>
          <a:lstStyle/>
          <a:p>
            <a:pPr algn="just"/>
            <a:r>
              <a:rPr lang="ru-RU" sz="2400" dirty="0" smtClean="0"/>
              <a:t>Все </a:t>
            </a:r>
            <a:r>
              <a:rPr lang="ru-RU" sz="2400" dirty="0"/>
              <a:t>близлежащие колхозы мололи здесь муку. Но в 1946 году от случившегося на мосту пожара плотину размыло, из пруда ушла вода и крапивой заросла </a:t>
            </a:r>
            <a:r>
              <a:rPr lang="ru-RU" sz="2400" dirty="0" err="1"/>
              <a:t>брошеная</a:t>
            </a:r>
            <a:r>
              <a:rPr lang="ru-RU" sz="2400" dirty="0"/>
              <a:t> мельница.</a:t>
            </a:r>
          </a:p>
          <a:p>
            <a:pPr algn="just"/>
            <a:r>
              <a:rPr lang="ru-RU" sz="2400" dirty="0"/>
              <a:t>Безжалостное время оставило нам лишь фрагменты его былых строений. Но они же и </a:t>
            </a:r>
            <a:r>
              <a:rPr lang="ru-RU" sz="2400" dirty="0" smtClean="0"/>
              <a:t>подтверждают </a:t>
            </a:r>
            <a:r>
              <a:rPr lang="ru-RU" sz="2400" dirty="0"/>
              <a:t>«бытие» известного </a:t>
            </a:r>
            <a:r>
              <a:rPr lang="ru-RU" sz="2400" dirty="0" err="1" smtClean="0"/>
              <a:t>колыванского</a:t>
            </a:r>
            <a:r>
              <a:rPr lang="ru-RU" sz="2400" dirty="0"/>
              <a:t>, томского, </a:t>
            </a:r>
            <a:endParaRPr lang="ru-RU" sz="2400" dirty="0" smtClean="0"/>
          </a:p>
          <a:p>
            <a:pPr algn="just"/>
            <a:r>
              <a:rPr lang="ru-RU" sz="2400" dirty="0" smtClean="0"/>
              <a:t>московского 1-й </a:t>
            </a:r>
            <a:r>
              <a:rPr lang="ru-RU" sz="2400" dirty="0"/>
              <a:t>гильдии купца – </a:t>
            </a:r>
            <a:endParaRPr lang="ru-RU" sz="2400" dirty="0" smtClean="0"/>
          </a:p>
          <a:p>
            <a:pPr algn="just"/>
            <a:r>
              <a:rPr lang="ru-RU" sz="2400" dirty="0" err="1" smtClean="0"/>
              <a:t>Евгрфа</a:t>
            </a:r>
            <a:r>
              <a:rPr lang="ru-RU" sz="2400" dirty="0" smtClean="0"/>
              <a:t> Александровича </a:t>
            </a:r>
            <a:r>
              <a:rPr lang="ru-RU" sz="2400" dirty="0" err="1"/>
              <a:t>Жернакова</a:t>
            </a:r>
            <a:r>
              <a:rPr lang="ru-RU" sz="2400" dirty="0"/>
              <a:t>, </a:t>
            </a:r>
            <a:endParaRPr lang="ru-RU" sz="2400" dirty="0" smtClean="0"/>
          </a:p>
          <a:p>
            <a:pPr algn="just"/>
            <a:r>
              <a:rPr lang="ru-RU" sz="2400" dirty="0" smtClean="0"/>
              <a:t>1847 </a:t>
            </a:r>
            <a:r>
              <a:rPr lang="ru-RU" sz="2400" dirty="0"/>
              <a:t>г. </a:t>
            </a:r>
            <a:r>
              <a:rPr lang="ru-RU" sz="2400" dirty="0" err="1" smtClean="0"/>
              <a:t>рожд</a:t>
            </a:r>
            <a:r>
              <a:rPr lang="ru-RU" sz="2400" dirty="0" smtClean="0"/>
              <a:t>.</a:t>
            </a:r>
          </a:p>
          <a:p>
            <a:pPr algn="just"/>
            <a:r>
              <a:rPr lang="ru-RU" sz="2400" dirty="0" smtClean="0"/>
              <a:t>Созданный </a:t>
            </a:r>
            <a:r>
              <a:rPr lang="ru-RU" sz="2400" dirty="0"/>
              <a:t>им производственный </a:t>
            </a:r>
            <a:endParaRPr lang="ru-RU" sz="2400" dirty="0" smtClean="0"/>
          </a:p>
          <a:p>
            <a:pPr algn="just"/>
            <a:r>
              <a:rPr lang="ru-RU" sz="2400" dirty="0" smtClean="0"/>
              <a:t>комплекс </a:t>
            </a:r>
            <a:r>
              <a:rPr lang="ru-RU" sz="2400" dirty="0"/>
              <a:t>в устье р. Порос, </a:t>
            </a:r>
            <a:endParaRPr lang="ru-RU" sz="2400" dirty="0" smtClean="0"/>
          </a:p>
          <a:p>
            <a:pPr algn="just"/>
            <a:r>
              <a:rPr lang="ru-RU" sz="2400" dirty="0" smtClean="0"/>
              <a:t>безусловно</a:t>
            </a:r>
            <a:r>
              <a:rPr lang="ru-RU" sz="2400" dirty="0"/>
              <a:t>, дал толчок к освоению и </a:t>
            </a:r>
            <a:endParaRPr lang="ru-RU" sz="2400" dirty="0" smtClean="0"/>
          </a:p>
          <a:p>
            <a:pPr algn="just"/>
            <a:r>
              <a:rPr lang="ru-RU" sz="2400" dirty="0" smtClean="0"/>
              <a:t>развитию </a:t>
            </a:r>
            <a:r>
              <a:rPr lang="ru-RU" sz="2400" dirty="0"/>
              <a:t>этого глухого уголка </a:t>
            </a:r>
            <a:endParaRPr lang="ru-RU" sz="2400" dirty="0" smtClean="0"/>
          </a:p>
          <a:p>
            <a:pPr algn="just"/>
            <a:r>
              <a:rPr lang="ru-RU" sz="2400" dirty="0" smtClean="0"/>
              <a:t>необъятной </a:t>
            </a:r>
            <a:r>
              <a:rPr lang="ru-RU" sz="2400" dirty="0"/>
              <a:t>Сибири, и в этом </a:t>
            </a:r>
            <a:endParaRPr lang="ru-RU" sz="2400" dirty="0" smtClean="0"/>
          </a:p>
          <a:p>
            <a:pPr algn="just"/>
            <a:r>
              <a:rPr lang="ru-RU" sz="2400" dirty="0" smtClean="0"/>
              <a:t>великая </a:t>
            </a:r>
            <a:r>
              <a:rPr lang="ru-RU" sz="2400" dirty="0"/>
              <a:t>заслуга нашего земляка, </a:t>
            </a:r>
            <a:endParaRPr lang="ru-RU" sz="2400" dirty="0" smtClean="0"/>
          </a:p>
          <a:p>
            <a:pPr algn="just"/>
            <a:r>
              <a:rPr lang="ru-RU" sz="2400" dirty="0" smtClean="0"/>
              <a:t>купца-подвижника </a:t>
            </a:r>
            <a:r>
              <a:rPr lang="ru-RU" sz="2400" dirty="0"/>
              <a:t>Евграфа </a:t>
            </a:r>
            <a:endParaRPr lang="ru-RU" sz="2400" dirty="0" smtClean="0"/>
          </a:p>
          <a:p>
            <a:pPr algn="just"/>
            <a:r>
              <a:rPr lang="ru-RU" sz="2400" dirty="0" smtClean="0"/>
              <a:t>Александровича </a:t>
            </a:r>
            <a:r>
              <a:rPr lang="ru-RU" sz="2400" dirty="0" err="1"/>
              <a:t>Жернакова</a:t>
            </a:r>
            <a:r>
              <a:rPr lang="ru-RU" sz="2400" dirty="0"/>
              <a:t>.</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6341" y="2002421"/>
            <a:ext cx="6085659" cy="4855579"/>
          </a:xfrm>
          <a:prstGeom prst="rect">
            <a:avLst/>
          </a:prstGeom>
        </p:spPr>
      </p:pic>
    </p:spTree>
    <p:extLst>
      <p:ext uri="{BB962C8B-B14F-4D97-AF65-F5344CB8AC3E}">
        <p14:creationId xmlns:p14="http://schemas.microsoft.com/office/powerpoint/2010/main" val="14038370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3786" y="1205259"/>
            <a:ext cx="9021170" cy="4154984"/>
          </a:xfrm>
          <a:prstGeom prst="rect">
            <a:avLst/>
          </a:prstGeom>
        </p:spPr>
        <p:txBody>
          <a:bodyPr wrap="square">
            <a:spAutoFit/>
          </a:bodyPr>
          <a:lstStyle/>
          <a:p>
            <a:pPr algn="just"/>
            <a:r>
              <a:rPr lang="ru-RU" sz="2400" dirty="0" smtClean="0"/>
              <a:t>Село  </a:t>
            </a:r>
            <a:r>
              <a:rPr lang="ru-RU" sz="2400" dirty="0"/>
              <a:t>возникло в конце   17 века  на слиянии двух  рек: </a:t>
            </a:r>
            <a:r>
              <a:rPr lang="ru-RU" sz="2400" dirty="0" err="1"/>
              <a:t>Крутелька</a:t>
            </a:r>
            <a:r>
              <a:rPr lang="ru-RU" sz="2400" dirty="0"/>
              <a:t> и Порос, поэтому и получило  название села Старый Порос.</a:t>
            </a:r>
          </a:p>
          <a:p>
            <a:pPr algn="just"/>
            <a:r>
              <a:rPr lang="ru-RU" sz="2400" dirty="0" smtClean="0"/>
              <a:t>Село </a:t>
            </a:r>
            <a:r>
              <a:rPr lang="ru-RU" sz="2400" dirty="0"/>
              <a:t>отстраивалось, увеличивалось население, люди трудились и жили своим нажитым хозяйством. Но вот по стране промчалась волна коллективизации. В 1931 году в вашем селе был образован  колхоз, и назвали его «Красный сибиряк». </a:t>
            </a:r>
          </a:p>
          <a:p>
            <a:pPr algn="just"/>
            <a:r>
              <a:rPr lang="ru-RU" sz="2400" dirty="0" smtClean="0"/>
              <a:t>В </a:t>
            </a:r>
            <a:r>
              <a:rPr lang="ru-RU" sz="2400" dirty="0"/>
              <a:t>колхозе было 4 бригады, разводили  крупно-рогатый скот, занимались земледелием: сеяли пшеницу, овес, лен, коноплю, садили  картофель, турнепс</a:t>
            </a:r>
            <a:r>
              <a:rPr lang="ru-RU" sz="2400" dirty="0" smtClean="0"/>
              <a:t>.</a:t>
            </a:r>
            <a:endParaRPr lang="ru-RU" sz="2400" dirty="0"/>
          </a:p>
        </p:txBody>
      </p:sp>
    </p:spTree>
    <p:extLst>
      <p:ext uri="{BB962C8B-B14F-4D97-AF65-F5344CB8AC3E}">
        <p14:creationId xmlns:p14="http://schemas.microsoft.com/office/powerpoint/2010/main" val="2239693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89542" y="350783"/>
            <a:ext cx="8987278" cy="1107996"/>
          </a:xfrm>
          <a:prstGeom prst="rect">
            <a:avLst/>
          </a:prstGeom>
          <a:noFill/>
        </p:spPr>
        <p:txBody>
          <a:bodyPr wrap="square" lIns="91440" tIns="45720" rIns="91440" bIns="45720">
            <a:spAutoFit/>
          </a:bodyPr>
          <a:lstStyle/>
          <a:p>
            <a:pPr algn="ctr"/>
            <a:r>
              <a:rPr lang="ru-RU" sz="6600" b="1" dirty="0" smtClean="0">
                <a:ln w="22225">
                  <a:solidFill>
                    <a:schemeClr val="accent2"/>
                  </a:solidFill>
                  <a:prstDash val="solid"/>
                </a:ln>
                <a:solidFill>
                  <a:schemeClr val="accent2">
                    <a:lumMod val="40000"/>
                    <a:lumOff val="60000"/>
                  </a:schemeClr>
                </a:solidFill>
              </a:rPr>
              <a:t>Успенский интернат</a:t>
            </a:r>
            <a:endParaRPr lang="ru-RU" sz="6600" b="1" cap="none" spc="0" dirty="0">
              <a:ln w="22225">
                <a:solidFill>
                  <a:schemeClr val="accent2"/>
                </a:solidFill>
                <a:prstDash val="solid"/>
              </a:ln>
              <a:solidFill>
                <a:schemeClr val="accent2">
                  <a:lumMod val="40000"/>
                  <a:lumOff val="60000"/>
                </a:schemeClr>
              </a:solidFill>
              <a:effectLst/>
            </a:endParaRPr>
          </a:p>
        </p:txBody>
      </p:sp>
      <p:sp>
        <p:nvSpPr>
          <p:cNvPr id="6" name="Прямоугольник 5"/>
          <p:cNvSpPr/>
          <p:nvPr/>
        </p:nvSpPr>
        <p:spPr>
          <a:xfrm>
            <a:off x="589542" y="1595021"/>
            <a:ext cx="4883970" cy="5262979"/>
          </a:xfrm>
          <a:prstGeom prst="rect">
            <a:avLst/>
          </a:prstGeom>
        </p:spPr>
        <p:txBody>
          <a:bodyPr wrap="square">
            <a:spAutoFit/>
          </a:bodyPr>
          <a:lstStyle/>
          <a:p>
            <a:pPr algn="just"/>
            <a:r>
              <a:rPr lang="ru-RU" sz="2400" dirty="0" smtClean="0">
                <a:ea typeface="Calibri" panose="020F0502020204030204" pitchFamily="34" charset="0"/>
                <a:cs typeface="Times New Roman" panose="02020603050405020304" pitchFamily="18" charset="0"/>
              </a:rPr>
              <a:t>Директор Чепуров Ф.Т. (1944)</a:t>
            </a:r>
          </a:p>
          <a:p>
            <a:pPr algn="just"/>
            <a:r>
              <a:rPr lang="ru-RU" sz="2400" dirty="0" smtClean="0">
                <a:cs typeface="Times New Roman" panose="02020603050405020304" pitchFamily="18" charset="0"/>
              </a:rPr>
              <a:t>Дубровинский дом отдыха – </a:t>
            </a:r>
            <a:r>
              <a:rPr lang="en-US" sz="2400" dirty="0" smtClean="0">
                <a:cs typeface="Times New Roman" panose="02020603050405020304" pitchFamily="18" charset="0"/>
              </a:rPr>
              <a:t>I</a:t>
            </a:r>
            <a:r>
              <a:rPr lang="ru-RU" sz="2400" dirty="0" smtClean="0">
                <a:cs typeface="Times New Roman" panose="02020603050405020304" pitchFamily="18" charset="0"/>
              </a:rPr>
              <a:t>. 1945</a:t>
            </a:r>
          </a:p>
          <a:p>
            <a:pPr algn="just"/>
            <a:r>
              <a:rPr lang="ru-RU" sz="2400" dirty="0" smtClean="0">
                <a:cs typeface="Times New Roman" panose="02020603050405020304" pitchFamily="18" charset="0"/>
              </a:rPr>
              <a:t>С 15 июля 1944 г. реорганизован в дом отдыха для инвалидов Отечественной войны.</a:t>
            </a:r>
          </a:p>
          <a:p>
            <a:pPr algn="just"/>
            <a:r>
              <a:rPr lang="ru-RU" sz="2400" dirty="0" smtClean="0">
                <a:cs typeface="Times New Roman" panose="02020603050405020304" pitchFamily="18" charset="0"/>
              </a:rPr>
              <a:t>04.01.1945 г. Организованы курсы колхозных счетоводов</a:t>
            </a:r>
          </a:p>
          <a:p>
            <a:pPr algn="just"/>
            <a:r>
              <a:rPr lang="en-US" sz="2400" dirty="0" smtClean="0">
                <a:cs typeface="Times New Roman" panose="02020603050405020304" pitchFamily="18" charset="0"/>
              </a:rPr>
              <a:t>IV. </a:t>
            </a:r>
            <a:r>
              <a:rPr lang="ru-RU" sz="2400" dirty="0" smtClean="0">
                <a:cs typeface="Times New Roman" panose="02020603050405020304" pitchFamily="18" charset="0"/>
              </a:rPr>
              <a:t>1947 г. – Дубровинский дом инвалидов труда</a:t>
            </a:r>
          </a:p>
          <a:p>
            <a:pPr algn="just"/>
            <a:r>
              <a:rPr lang="ru-RU" sz="2400" dirty="0" smtClean="0">
                <a:cs typeface="Times New Roman" panose="02020603050405020304" pitchFamily="18" charset="0"/>
              </a:rPr>
              <a:t>1949 г. – директор Разумов</a:t>
            </a:r>
          </a:p>
          <a:p>
            <a:pPr algn="just"/>
            <a:r>
              <a:rPr lang="ru-RU" sz="2400" dirty="0" smtClean="0">
                <a:cs typeface="Times New Roman" panose="02020603050405020304" pitchFamily="18" charset="0"/>
              </a:rPr>
              <a:t>1969 г. – переименован в Успенский дом-интернат для престарелых и инвалидов</a:t>
            </a: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5256" y="1458779"/>
            <a:ext cx="5238380" cy="5450306"/>
          </a:xfrm>
          <a:prstGeom prst="rect">
            <a:avLst/>
          </a:prstGeom>
          <a:effectLst>
            <a:softEdge rad="317500"/>
          </a:effectLst>
        </p:spPr>
      </p:pic>
    </p:spTree>
    <p:extLst>
      <p:ext uri="{BB962C8B-B14F-4D97-AF65-F5344CB8AC3E}">
        <p14:creationId xmlns:p14="http://schemas.microsoft.com/office/powerpoint/2010/main" val="9089834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0-#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1+#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199" y="164758"/>
            <a:ext cx="9047019" cy="3046988"/>
          </a:xfrm>
          <a:prstGeom prst="rect">
            <a:avLst/>
          </a:prstGeom>
        </p:spPr>
        <p:txBody>
          <a:bodyPr wrap="square">
            <a:spAutoFit/>
          </a:bodyPr>
          <a:lstStyle/>
          <a:p>
            <a:pPr lvl="0" algn="just"/>
            <a:r>
              <a:rPr lang="en-US" sz="2400" dirty="0">
                <a:solidFill>
                  <a:prstClr val="black"/>
                </a:solidFill>
                <a:cs typeface="Times New Roman" panose="02020603050405020304" pitchFamily="18" charset="0"/>
              </a:rPr>
              <a:t>XII</a:t>
            </a:r>
            <a:r>
              <a:rPr lang="ru-RU" sz="2400" dirty="0">
                <a:solidFill>
                  <a:prstClr val="black"/>
                </a:solidFill>
                <a:cs typeface="Times New Roman" panose="02020603050405020304" pitchFamily="18" charset="0"/>
              </a:rPr>
              <a:t>. 1978 г. преобразован в Успенский ПНИ</a:t>
            </a:r>
          </a:p>
          <a:p>
            <a:pPr lvl="0" algn="just"/>
            <a:r>
              <a:rPr lang="ru-RU" sz="2400" dirty="0">
                <a:solidFill>
                  <a:prstClr val="black"/>
                </a:solidFill>
                <a:cs typeface="Times New Roman" panose="02020603050405020304" pitchFamily="18" charset="0"/>
              </a:rPr>
              <a:t>С 2011 возглавляет Евстифеева Ирина Павловна.</a:t>
            </a:r>
          </a:p>
          <a:p>
            <a:pPr lvl="0" algn="just"/>
            <a:r>
              <a:rPr lang="ru-RU" sz="2400" dirty="0">
                <a:solidFill>
                  <a:prstClr val="black"/>
                </a:solidFill>
                <a:cs typeface="Times New Roman" panose="02020603050405020304" pitchFamily="18" charset="0"/>
              </a:rPr>
              <a:t>Территория Успенского подразделения составляет 5,5 га.</a:t>
            </a:r>
          </a:p>
          <a:p>
            <a:pPr lvl="0" algn="just"/>
            <a:r>
              <a:rPr lang="ru-RU" sz="2400" dirty="0">
                <a:solidFill>
                  <a:prstClr val="black"/>
                </a:solidFill>
                <a:cs typeface="Times New Roman" panose="02020603050405020304" pitchFamily="18" charset="0"/>
              </a:rPr>
              <a:t>Состоит из 3 структурных подразделений: Успенка, </a:t>
            </a:r>
            <a:r>
              <a:rPr lang="ru-RU" sz="2400" dirty="0" err="1">
                <a:solidFill>
                  <a:prstClr val="black"/>
                </a:solidFill>
                <a:cs typeface="Times New Roman" panose="02020603050405020304" pitchFamily="18" charset="0"/>
              </a:rPr>
              <a:t>Дубровино</a:t>
            </a:r>
            <a:r>
              <a:rPr lang="ru-RU" sz="2400" dirty="0">
                <a:solidFill>
                  <a:prstClr val="black"/>
                </a:solidFill>
                <a:cs typeface="Times New Roman" panose="02020603050405020304" pitchFamily="18" charset="0"/>
              </a:rPr>
              <a:t>, </a:t>
            </a:r>
            <a:r>
              <a:rPr lang="ru-RU" sz="2400" dirty="0" err="1">
                <a:solidFill>
                  <a:prstClr val="black"/>
                </a:solidFill>
                <a:cs typeface="Times New Roman" panose="02020603050405020304" pitchFamily="18" charset="0"/>
              </a:rPr>
              <a:t>Белоярка</a:t>
            </a:r>
            <a:r>
              <a:rPr lang="ru-RU" sz="2400" dirty="0">
                <a:solidFill>
                  <a:prstClr val="black"/>
                </a:solidFill>
                <a:cs typeface="Times New Roman" panose="02020603050405020304" pitchFamily="18" charset="0"/>
              </a:rPr>
              <a:t>, где проживают 707 человек.</a:t>
            </a:r>
          </a:p>
          <a:p>
            <a:pPr lvl="0" algn="just"/>
            <a:r>
              <a:rPr lang="ru-RU" sz="2400" dirty="0">
                <a:solidFill>
                  <a:prstClr val="black"/>
                </a:solidFill>
              </a:rPr>
              <a:t>Имеется подсобное хозяйство: КРС – 180 голов, свиней – 200</a:t>
            </a:r>
          </a:p>
          <a:p>
            <a:pPr lvl="0" algn="just"/>
            <a:r>
              <a:rPr lang="ru-RU" sz="2400" dirty="0">
                <a:solidFill>
                  <a:prstClr val="black"/>
                </a:solidFill>
              </a:rPr>
              <a:t>22 га картофеля, овощи, теплицы, гараж, банно-прачечный комплекс</a:t>
            </a:r>
          </a:p>
        </p:txBody>
      </p:sp>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0226" y="2625437"/>
            <a:ext cx="8347556" cy="4377741"/>
          </a:xfrm>
          <a:prstGeom prst="rect">
            <a:avLst/>
          </a:prstGeom>
          <a:effectLst>
            <a:softEdge rad="317500"/>
          </a:effectLst>
        </p:spPr>
      </p:pic>
    </p:spTree>
    <p:extLst>
      <p:ext uri="{BB962C8B-B14F-4D97-AF65-F5344CB8AC3E}">
        <p14:creationId xmlns:p14="http://schemas.microsoft.com/office/powerpoint/2010/main" val="199860735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8589" y="262108"/>
            <a:ext cx="9144000" cy="6370975"/>
          </a:xfrm>
          <a:prstGeom prst="rect">
            <a:avLst/>
          </a:prstGeom>
        </p:spPr>
        <p:txBody>
          <a:bodyPr wrap="square">
            <a:spAutoFit/>
          </a:bodyPr>
          <a:lstStyle/>
          <a:p>
            <a:pPr lvl="0">
              <a:buClr>
                <a:srgbClr val="90C226"/>
              </a:buClr>
              <a:buSzPct val="80000"/>
            </a:pPr>
            <a:r>
              <a:rPr lang="ru-RU" sz="2400" dirty="0">
                <a:solidFill>
                  <a:prstClr val="black">
                    <a:lumMod val="75000"/>
                    <a:lumOff val="25000"/>
                  </a:prstClr>
                </a:solidFill>
              </a:rPr>
              <a:t>Но самое примечательное было в глубине села: плотина – мост, с которого можно было любоваться на падающую воду и на высокий лесистый берег у запруды. Была здесь когда-то мельница, </a:t>
            </a:r>
            <a:r>
              <a:rPr lang="ru-RU" sz="2400" dirty="0" smtClean="0">
                <a:solidFill>
                  <a:prstClr val="black">
                    <a:lumMod val="75000"/>
                    <a:lumOff val="25000"/>
                  </a:prstClr>
                </a:solidFill>
              </a:rPr>
              <a:t>которую </a:t>
            </a:r>
            <a:r>
              <a:rPr lang="ru-RU" sz="2400" dirty="0">
                <a:solidFill>
                  <a:prstClr val="black">
                    <a:lumMod val="75000"/>
                    <a:lumOff val="25000"/>
                  </a:prstClr>
                </a:solidFill>
              </a:rPr>
              <a:t>на </a:t>
            </a:r>
            <a:r>
              <a:rPr lang="ru-RU" sz="2400" dirty="0" smtClean="0">
                <a:solidFill>
                  <a:prstClr val="black">
                    <a:lumMod val="75000"/>
                    <a:lumOff val="25000"/>
                  </a:prstClr>
                </a:solidFill>
              </a:rPr>
              <a:t>реке Порос </a:t>
            </a:r>
          </a:p>
          <a:p>
            <a:pPr lvl="0">
              <a:buClr>
                <a:srgbClr val="90C226"/>
              </a:buClr>
              <a:buSzPct val="80000"/>
            </a:pPr>
            <a:r>
              <a:rPr lang="ru-RU" sz="2400" dirty="0" smtClean="0">
                <a:solidFill>
                  <a:prstClr val="black">
                    <a:lumMod val="75000"/>
                    <a:lumOff val="25000"/>
                  </a:prstClr>
                </a:solidFill>
              </a:rPr>
              <a:t>построил </a:t>
            </a:r>
            <a:r>
              <a:rPr lang="ru-RU" sz="2400" dirty="0">
                <a:solidFill>
                  <a:prstClr val="black">
                    <a:lumMod val="75000"/>
                    <a:lumOff val="25000"/>
                  </a:prstClr>
                </a:solidFill>
              </a:rPr>
              <a:t>купец </a:t>
            </a:r>
            <a:r>
              <a:rPr lang="ru-RU" sz="2400" dirty="0" err="1">
                <a:solidFill>
                  <a:prstClr val="black">
                    <a:lumMod val="75000"/>
                    <a:lumOff val="25000"/>
                  </a:prstClr>
                </a:solidFill>
              </a:rPr>
              <a:t>Жернаков</a:t>
            </a:r>
            <a:r>
              <a:rPr lang="ru-RU" sz="2400" dirty="0">
                <a:solidFill>
                  <a:prstClr val="black">
                    <a:lumMod val="75000"/>
                    <a:lumOff val="25000"/>
                  </a:prstClr>
                </a:solidFill>
              </a:rPr>
              <a:t>.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Недалеко </a:t>
            </a:r>
            <a:r>
              <a:rPr lang="ru-RU" sz="2400" dirty="0">
                <a:solidFill>
                  <a:prstClr val="black">
                    <a:lumMod val="75000"/>
                    <a:lumOff val="25000"/>
                  </a:prstClr>
                </a:solidFill>
              </a:rPr>
              <a:t>от нее в 1910 году </a:t>
            </a:r>
            <a:r>
              <a:rPr lang="ru-RU" sz="2400" dirty="0" smtClean="0">
                <a:solidFill>
                  <a:prstClr val="black">
                    <a:lumMod val="75000"/>
                    <a:lumOff val="25000"/>
                  </a:prstClr>
                </a:solidFill>
              </a:rPr>
              <a:t>было </a:t>
            </a:r>
          </a:p>
          <a:p>
            <a:pPr lvl="0">
              <a:buClr>
                <a:srgbClr val="90C226"/>
              </a:buClr>
              <a:buSzPct val="80000"/>
            </a:pPr>
            <a:r>
              <a:rPr lang="ru-RU" sz="2400" dirty="0" smtClean="0">
                <a:solidFill>
                  <a:prstClr val="black">
                    <a:lumMod val="75000"/>
                    <a:lumOff val="25000"/>
                  </a:prstClr>
                </a:solidFill>
              </a:rPr>
              <a:t>построено </a:t>
            </a:r>
            <a:r>
              <a:rPr lang="ru-RU" sz="2400" dirty="0">
                <a:solidFill>
                  <a:prstClr val="black">
                    <a:lumMod val="75000"/>
                    <a:lumOff val="25000"/>
                  </a:prstClr>
                </a:solidFill>
              </a:rPr>
              <a:t>двухэтажное здание</a:t>
            </a:r>
            <a:r>
              <a:rPr lang="ru-RU" sz="2400" dirty="0" smtClean="0">
                <a:solidFill>
                  <a:prstClr val="black">
                    <a:lumMod val="75000"/>
                    <a:lumOff val="25000"/>
                  </a:prstClr>
                </a:solidFill>
              </a:rPr>
              <a:t>, </a:t>
            </a:r>
          </a:p>
          <a:p>
            <a:pPr lvl="0">
              <a:buClr>
                <a:srgbClr val="90C226"/>
              </a:buClr>
              <a:buSzPct val="80000"/>
            </a:pPr>
            <a:r>
              <a:rPr lang="ru-RU" sz="2400" dirty="0" smtClean="0">
                <a:solidFill>
                  <a:prstClr val="black">
                    <a:lumMod val="75000"/>
                    <a:lumOff val="25000"/>
                  </a:prstClr>
                </a:solidFill>
              </a:rPr>
              <a:t>которое </a:t>
            </a:r>
            <a:r>
              <a:rPr lang="ru-RU" sz="2400" dirty="0">
                <a:solidFill>
                  <a:prstClr val="black">
                    <a:lumMod val="75000"/>
                    <a:lumOff val="25000"/>
                  </a:prstClr>
                </a:solidFill>
              </a:rPr>
              <a:t>являлось жильем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управляющего</a:t>
            </a:r>
            <a:r>
              <a:rPr lang="ru-RU" sz="2400" dirty="0">
                <a:solidFill>
                  <a:prstClr val="black">
                    <a:lumMod val="75000"/>
                    <a:lumOff val="25000"/>
                  </a:prstClr>
                </a:solidFill>
              </a:rPr>
              <a:t>, а часть комнат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принадлежало </a:t>
            </a:r>
            <a:r>
              <a:rPr lang="ru-RU" sz="2400" dirty="0">
                <a:solidFill>
                  <a:prstClr val="black">
                    <a:lumMod val="75000"/>
                    <a:lumOff val="25000"/>
                  </a:prstClr>
                </a:solidFill>
              </a:rPr>
              <a:t>купцу. Так как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место </a:t>
            </a:r>
            <a:r>
              <a:rPr lang="ru-RU" sz="2400" dirty="0">
                <a:solidFill>
                  <a:prstClr val="black">
                    <a:lumMod val="75000"/>
                    <a:lumOff val="25000"/>
                  </a:prstClr>
                </a:solidFill>
              </a:rPr>
              <a:t>рядом с мельницей очень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живописное</a:t>
            </a:r>
            <a:r>
              <a:rPr lang="ru-RU" sz="2400" dirty="0">
                <a:solidFill>
                  <a:prstClr val="black">
                    <a:lumMod val="75000"/>
                    <a:lumOff val="25000"/>
                  </a:prstClr>
                </a:solidFill>
              </a:rPr>
              <a:t>, красивое и все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вокруг </a:t>
            </a:r>
            <a:r>
              <a:rPr lang="ru-RU" sz="2400" dirty="0">
                <a:solidFill>
                  <a:prstClr val="black">
                    <a:lumMod val="75000"/>
                    <a:lumOff val="25000"/>
                  </a:prstClr>
                </a:solidFill>
              </a:rPr>
              <a:t>так и создано для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полноценного </a:t>
            </a:r>
            <a:r>
              <a:rPr lang="ru-RU" sz="2400" dirty="0">
                <a:solidFill>
                  <a:prstClr val="black">
                    <a:lumMod val="75000"/>
                    <a:lumOff val="25000"/>
                  </a:prstClr>
                </a:solidFill>
              </a:rPr>
              <a:t>отдыха, то после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1917 </a:t>
            </a:r>
            <a:r>
              <a:rPr lang="ru-RU" sz="2400" dirty="0">
                <a:solidFill>
                  <a:prstClr val="black">
                    <a:lumMod val="75000"/>
                    <a:lumOff val="25000"/>
                  </a:prstClr>
                </a:solidFill>
              </a:rPr>
              <a:t>года на территории усадьбы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появляется </a:t>
            </a:r>
            <a:r>
              <a:rPr lang="ru-RU" sz="2400" dirty="0">
                <a:solidFill>
                  <a:prstClr val="black">
                    <a:lumMod val="75000"/>
                    <a:lumOff val="25000"/>
                  </a:prstClr>
                </a:solidFill>
              </a:rPr>
              <a:t>Дом отдыха для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учителей </a:t>
            </a:r>
            <a:r>
              <a:rPr lang="ru-RU" sz="2400" dirty="0">
                <a:solidFill>
                  <a:prstClr val="black">
                    <a:lumMod val="75000"/>
                    <a:lumOff val="25000"/>
                  </a:prstClr>
                </a:solidFill>
              </a:rPr>
              <a:t>областного значения.</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2923" y="1523538"/>
            <a:ext cx="6889077" cy="5334462"/>
          </a:xfrm>
          <a:prstGeom prst="rect">
            <a:avLst/>
          </a:prstGeom>
          <a:effectLst>
            <a:softEdge rad="317500"/>
          </a:effectLst>
        </p:spPr>
      </p:pic>
    </p:spTree>
    <p:extLst>
      <p:ext uri="{BB962C8B-B14F-4D97-AF65-F5344CB8AC3E}">
        <p14:creationId xmlns:p14="http://schemas.microsoft.com/office/powerpoint/2010/main" val="36856924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5745" y="571603"/>
            <a:ext cx="7329056" cy="5632311"/>
          </a:xfrm>
          <a:prstGeom prst="rect">
            <a:avLst/>
          </a:prstGeom>
        </p:spPr>
        <p:txBody>
          <a:bodyPr wrap="square">
            <a:spAutoFit/>
          </a:bodyPr>
          <a:lstStyle/>
          <a:p>
            <a:pPr lvl="0">
              <a:buClr>
                <a:srgbClr val="90C226"/>
              </a:buClr>
              <a:buSzPct val="80000"/>
            </a:pPr>
            <a:r>
              <a:rPr lang="ru-RU" sz="2400" dirty="0">
                <a:solidFill>
                  <a:prstClr val="black">
                    <a:lumMod val="75000"/>
                    <a:lumOff val="25000"/>
                  </a:prstClr>
                </a:solidFill>
              </a:rPr>
              <a:t>Во время войны его преобразуют в Дом отдыха инвалидов Отечественной войны. До 1942 года в Новосибирской области существовал Дубровинский интернат для </a:t>
            </a:r>
            <a:r>
              <a:rPr lang="ru-RU" sz="2400" dirty="0" err="1">
                <a:solidFill>
                  <a:prstClr val="black">
                    <a:lumMod val="75000"/>
                    <a:lumOff val="25000"/>
                  </a:prstClr>
                </a:solidFill>
              </a:rPr>
              <a:t>гособеспеченцев</a:t>
            </a:r>
            <a:r>
              <a:rPr lang="ru-RU" sz="2400" dirty="0">
                <a:solidFill>
                  <a:prstClr val="black">
                    <a:lumMod val="75000"/>
                    <a:lumOff val="25000"/>
                  </a:prstClr>
                </a:solidFill>
              </a:rPr>
              <a:t>. В 1942 году в соответствии с постановлением партии и правительства о заботе </a:t>
            </a:r>
            <a:r>
              <a:rPr lang="ru-RU" sz="2400" dirty="0" smtClean="0">
                <a:solidFill>
                  <a:prstClr val="black">
                    <a:lumMod val="75000"/>
                    <a:lumOff val="25000"/>
                  </a:prstClr>
                </a:solidFill>
              </a:rPr>
              <a:t>и</a:t>
            </a:r>
          </a:p>
          <a:p>
            <a:pPr lvl="0">
              <a:buClr>
                <a:srgbClr val="90C226"/>
              </a:buClr>
              <a:buSzPct val="80000"/>
            </a:pPr>
            <a:r>
              <a:rPr lang="ru-RU" sz="2400" dirty="0" smtClean="0">
                <a:solidFill>
                  <a:prstClr val="black">
                    <a:lumMod val="75000"/>
                    <a:lumOff val="25000"/>
                  </a:prstClr>
                </a:solidFill>
              </a:rPr>
              <a:t>оказании </a:t>
            </a:r>
            <a:r>
              <a:rPr lang="ru-RU" sz="2400" dirty="0">
                <a:solidFill>
                  <a:prstClr val="black">
                    <a:lumMod val="75000"/>
                    <a:lumOff val="25000"/>
                  </a:prstClr>
                </a:solidFill>
              </a:rPr>
              <a:t>помощи инвалидам </a:t>
            </a:r>
            <a:r>
              <a:rPr lang="ru-RU" sz="2400" dirty="0" smtClean="0">
                <a:solidFill>
                  <a:prstClr val="black">
                    <a:lumMod val="75000"/>
                    <a:lumOff val="25000"/>
                  </a:prstClr>
                </a:solidFill>
              </a:rPr>
              <a:t>Великой</a:t>
            </a:r>
          </a:p>
          <a:p>
            <a:pPr lvl="0">
              <a:buClr>
                <a:srgbClr val="90C226"/>
              </a:buClr>
              <a:buSzPct val="80000"/>
            </a:pPr>
            <a:r>
              <a:rPr lang="ru-RU" sz="2400" dirty="0" smtClean="0">
                <a:solidFill>
                  <a:prstClr val="black">
                    <a:lumMod val="75000"/>
                    <a:lumOff val="25000"/>
                  </a:prstClr>
                </a:solidFill>
              </a:rPr>
              <a:t>Отечественной </a:t>
            </a:r>
            <a:r>
              <a:rPr lang="ru-RU" sz="2400" dirty="0">
                <a:solidFill>
                  <a:prstClr val="black">
                    <a:lumMod val="75000"/>
                    <a:lumOff val="25000"/>
                  </a:prstClr>
                </a:solidFill>
              </a:rPr>
              <a:t>войны была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разработана </a:t>
            </a:r>
            <a:r>
              <a:rPr lang="ru-RU" sz="2400" dirty="0">
                <a:solidFill>
                  <a:prstClr val="black">
                    <a:lumMod val="75000"/>
                    <a:lumOff val="25000"/>
                  </a:prstClr>
                </a:solidFill>
              </a:rPr>
              <a:t>система мер для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облегчения </a:t>
            </a:r>
            <a:r>
              <a:rPr lang="ru-RU" sz="2400" dirty="0">
                <a:solidFill>
                  <a:prstClr val="black">
                    <a:lumMod val="75000"/>
                    <a:lumOff val="25000"/>
                  </a:prstClr>
                </a:solidFill>
              </a:rPr>
              <a:t>положения инвалидов,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а </a:t>
            </a:r>
            <a:r>
              <a:rPr lang="ru-RU" sz="2400" dirty="0">
                <a:solidFill>
                  <a:prstClr val="black">
                    <a:lumMod val="75000"/>
                    <a:lumOff val="25000"/>
                  </a:prstClr>
                </a:solidFill>
              </a:rPr>
              <a:t>также возвращения их к трудовой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жизни</a:t>
            </a:r>
            <a:r>
              <a:rPr lang="ru-RU" sz="2400" dirty="0">
                <a:solidFill>
                  <a:prstClr val="black">
                    <a:lumMod val="75000"/>
                    <a:lumOff val="25000"/>
                  </a:prstClr>
                </a:solidFill>
              </a:rPr>
              <a:t>. На 1944 за Дубровинским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интернатом </a:t>
            </a:r>
            <a:r>
              <a:rPr lang="ru-RU" sz="2400" dirty="0">
                <a:solidFill>
                  <a:prstClr val="black">
                    <a:lumMod val="75000"/>
                    <a:lumOff val="25000"/>
                  </a:prstClr>
                </a:solidFill>
              </a:rPr>
              <a:t>было закреплено 20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гектаров </a:t>
            </a:r>
            <a:r>
              <a:rPr lang="ru-RU" sz="2400" dirty="0">
                <a:solidFill>
                  <a:prstClr val="black">
                    <a:lumMod val="75000"/>
                    <a:lumOff val="25000"/>
                  </a:prstClr>
                </a:solidFill>
              </a:rPr>
              <a:t>земли, которая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обрабатывалась </a:t>
            </a:r>
            <a:r>
              <a:rPr lang="ru-RU" sz="2400" dirty="0">
                <a:solidFill>
                  <a:prstClr val="black">
                    <a:lumMod val="75000"/>
                    <a:lumOff val="25000"/>
                  </a:prstClr>
                </a:solidFill>
              </a:rPr>
              <a:t>его проживающими</a:t>
            </a:r>
            <a:r>
              <a:rPr lang="ru-RU" sz="2400" dirty="0" smtClean="0">
                <a:solidFill>
                  <a:prstClr val="black">
                    <a:lumMod val="75000"/>
                    <a:lumOff val="25000"/>
                  </a:prstClr>
                </a:solidFill>
              </a:rPr>
              <a:t>.</a:t>
            </a:r>
            <a:endParaRPr lang="ru-RU" sz="2400" dirty="0">
              <a:solidFill>
                <a:prstClr val="black">
                  <a:lumMod val="75000"/>
                  <a:lumOff val="25000"/>
                </a:prstClr>
              </a:solidFill>
            </a:endParaRP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8327" y="2244436"/>
            <a:ext cx="6445345" cy="4613564"/>
          </a:xfrm>
          <a:prstGeom prst="rect">
            <a:avLst/>
          </a:prstGeom>
          <a:effectLst>
            <a:softEdge rad="317500"/>
          </a:effectLst>
        </p:spPr>
      </p:pic>
    </p:spTree>
    <p:extLst>
      <p:ext uri="{BB962C8B-B14F-4D97-AF65-F5344CB8AC3E}">
        <p14:creationId xmlns:p14="http://schemas.microsoft.com/office/powerpoint/2010/main" val="1886052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30955"/>
            <a:ext cx="4946073" cy="5632311"/>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solidFill>
                  <a:prstClr val="black">
                    <a:lumMod val="75000"/>
                    <a:lumOff val="25000"/>
                  </a:prstClr>
                </a:solidFill>
              </a:rPr>
              <a:t>На 1949 год урожайность по зерновым составляла 11 центнеров, по картофелю – 150 центнеров, по овощам – 150 центнеров, по кормовым – 200 центнеров с одного гектара. Была своя сапожная мастерская, кузница, лодочная станция, большая свиноферма и ферма КРС. Основная часть мяса, полученная с ферм, шла в уплату налога государству, а другая оставалась в интернате для питания проживающих.</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6073" y="647442"/>
            <a:ext cx="7267100" cy="5599335"/>
          </a:xfrm>
          <a:prstGeom prst="rect">
            <a:avLst/>
          </a:prstGeom>
          <a:effectLst>
            <a:softEdge rad="317500"/>
          </a:effectLst>
        </p:spPr>
      </p:pic>
    </p:spTree>
    <p:extLst>
      <p:ext uri="{BB962C8B-B14F-4D97-AF65-F5344CB8AC3E}">
        <p14:creationId xmlns:p14="http://schemas.microsoft.com/office/powerpoint/2010/main" val="24889178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529" y="429250"/>
            <a:ext cx="9407234" cy="2436564"/>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solidFill>
                  <a:prstClr val="black">
                    <a:lumMod val="75000"/>
                    <a:lumOff val="25000"/>
                  </a:prstClr>
                </a:solidFill>
              </a:rPr>
              <a:t>Интернат имел свою библиотеку с фондом 1100 томов, учебные классы для тех, кто хотел научиться читать и писать. Была в нем и своя киноустановка.</a:t>
            </a:r>
          </a:p>
          <a:p>
            <a:pPr marL="342900" lvl="0" indent="-342900">
              <a:spcBef>
                <a:spcPts val="1000"/>
              </a:spcBef>
              <a:buClr>
                <a:srgbClr val="90C226"/>
              </a:buClr>
              <a:buSzPct val="80000"/>
              <a:buFont typeface="Wingdings 3" charset="2"/>
              <a:buChar char=""/>
            </a:pPr>
            <a:r>
              <a:rPr lang="ru-RU" sz="2400" dirty="0">
                <a:solidFill>
                  <a:prstClr val="black">
                    <a:lumMod val="75000"/>
                    <a:lumOff val="25000"/>
                  </a:prstClr>
                </a:solidFill>
              </a:rPr>
              <a:t>В апреле 1947 года на базе существующего Дубровинского дома отдыха был организован дом инвалидов труда на 150 мест. </a:t>
            </a:r>
          </a:p>
        </p:txBody>
      </p:sp>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4750" y="2514062"/>
            <a:ext cx="8549396" cy="4343938"/>
          </a:xfrm>
          <a:prstGeom prst="rect">
            <a:avLst/>
          </a:prstGeom>
        </p:spPr>
      </p:pic>
    </p:spTree>
    <p:extLst>
      <p:ext uri="{BB962C8B-B14F-4D97-AF65-F5344CB8AC3E}">
        <p14:creationId xmlns:p14="http://schemas.microsoft.com/office/powerpoint/2010/main" val="14829815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2589" y="304975"/>
            <a:ext cx="9157855" cy="5262979"/>
          </a:xfrm>
          <a:prstGeom prst="rect">
            <a:avLst/>
          </a:prstGeom>
        </p:spPr>
        <p:txBody>
          <a:bodyPr wrap="square">
            <a:spAutoFit/>
          </a:bodyPr>
          <a:lstStyle/>
          <a:p>
            <a:pPr lvl="0">
              <a:buClr>
                <a:srgbClr val="90C226"/>
              </a:buClr>
              <a:buSzPct val="80000"/>
            </a:pPr>
            <a:r>
              <a:rPr lang="ru-RU" sz="2400" dirty="0">
                <a:solidFill>
                  <a:prstClr val="black">
                    <a:lumMod val="75000"/>
                    <a:lumOff val="25000"/>
                  </a:prstClr>
                </a:solidFill>
              </a:rPr>
              <a:t>Через 10 лет Успенский дом-интернат для инвалидов был перепрофилирован в Успенский психоневрологический интернат. В октябре 2003 года в здании бывшего детского сада в селе </a:t>
            </a:r>
            <a:r>
              <a:rPr lang="ru-RU" sz="2400" dirty="0" err="1">
                <a:solidFill>
                  <a:prstClr val="black">
                    <a:lumMod val="75000"/>
                    <a:lumOff val="25000"/>
                  </a:prstClr>
                </a:solidFill>
              </a:rPr>
              <a:t>Белоярка</a:t>
            </a:r>
            <a:r>
              <a:rPr lang="ru-RU" sz="2400" dirty="0">
                <a:solidFill>
                  <a:prstClr val="black">
                    <a:lumMod val="75000"/>
                    <a:lumOff val="25000"/>
                  </a:prstClr>
                </a:solidFill>
              </a:rPr>
              <a:t> было открыто отделение милосердия на 50 мест. В 2013 году в здании бывшего фельдшерского пункта села </a:t>
            </a:r>
            <a:r>
              <a:rPr lang="ru-RU" sz="2400" dirty="0" err="1">
                <a:solidFill>
                  <a:prstClr val="black">
                    <a:lumMod val="75000"/>
                    <a:lumOff val="25000"/>
                  </a:prstClr>
                </a:solidFill>
              </a:rPr>
              <a:t>Белоярка</a:t>
            </a:r>
            <a:r>
              <a:rPr lang="ru-RU" sz="2400" dirty="0">
                <a:solidFill>
                  <a:prstClr val="black">
                    <a:lumMod val="75000"/>
                    <a:lumOff val="25000"/>
                  </a:prstClr>
                </a:solidFill>
              </a:rPr>
              <a:t> был открыт второй корпус отделения милосердия на 50 мест, в 2015 году после капитального ремонта введен в эксплуатацию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новый </a:t>
            </a:r>
            <a:r>
              <a:rPr lang="ru-RU" sz="2400" dirty="0">
                <a:solidFill>
                  <a:prstClr val="black">
                    <a:lumMod val="75000"/>
                    <a:lumOff val="25000"/>
                  </a:prstClr>
                </a:solidFill>
              </a:rPr>
              <a:t>современный корпус №4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в </a:t>
            </a:r>
            <a:r>
              <a:rPr lang="ru-RU" sz="2400" dirty="0">
                <a:solidFill>
                  <a:prstClr val="black">
                    <a:lumMod val="75000"/>
                    <a:lumOff val="25000"/>
                  </a:prstClr>
                </a:solidFill>
              </a:rPr>
              <a:t>Успенском отделении.</a:t>
            </a:r>
          </a:p>
          <a:p>
            <a:pPr lvl="0">
              <a:buClr>
                <a:srgbClr val="90C226"/>
              </a:buClr>
              <a:buSzPct val="80000"/>
            </a:pPr>
            <a:r>
              <a:rPr lang="ru-RU" sz="2400" dirty="0">
                <a:solidFill>
                  <a:prstClr val="black">
                    <a:lumMod val="75000"/>
                    <a:lumOff val="25000"/>
                  </a:prstClr>
                </a:solidFill>
              </a:rPr>
              <a:t>Основные этапы реорганизации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интерната </a:t>
            </a:r>
            <a:r>
              <a:rPr lang="ru-RU" sz="2400" dirty="0">
                <a:solidFill>
                  <a:prstClr val="black">
                    <a:lumMod val="75000"/>
                    <a:lumOff val="25000"/>
                  </a:prstClr>
                </a:solidFill>
              </a:rPr>
              <a:t>проходили в период, </a:t>
            </a:r>
            <a:endParaRPr lang="ru-RU" sz="2400" dirty="0" smtClean="0">
              <a:solidFill>
                <a:prstClr val="black">
                  <a:lumMod val="75000"/>
                  <a:lumOff val="25000"/>
                </a:prstClr>
              </a:solidFill>
            </a:endParaRPr>
          </a:p>
          <a:p>
            <a:pPr lvl="0">
              <a:buClr>
                <a:srgbClr val="90C226"/>
              </a:buClr>
              <a:buSzPct val="80000"/>
            </a:pPr>
            <a:r>
              <a:rPr lang="ru-RU" sz="2400" dirty="0" smtClean="0">
                <a:solidFill>
                  <a:prstClr val="black">
                    <a:lumMod val="75000"/>
                    <a:lumOff val="25000"/>
                  </a:prstClr>
                </a:solidFill>
              </a:rPr>
              <a:t>когда </a:t>
            </a:r>
            <a:r>
              <a:rPr lang="ru-RU" sz="2400" dirty="0">
                <a:solidFill>
                  <a:prstClr val="black">
                    <a:lumMod val="75000"/>
                    <a:lumOff val="25000"/>
                  </a:prstClr>
                </a:solidFill>
              </a:rPr>
              <a:t>руководил им Сергей </a:t>
            </a:r>
            <a:endParaRPr lang="ru-RU" sz="2400" dirty="0" smtClean="0">
              <a:solidFill>
                <a:prstClr val="black">
                  <a:lumMod val="75000"/>
                  <a:lumOff val="25000"/>
                </a:prstClr>
              </a:solidFill>
            </a:endParaRPr>
          </a:p>
          <a:p>
            <a:pPr lvl="0">
              <a:buClr>
                <a:srgbClr val="90C226"/>
              </a:buClr>
              <a:buSzPct val="80000"/>
            </a:pPr>
            <a:r>
              <a:rPr lang="ru-RU" sz="2400" dirty="0" err="1" smtClean="0">
                <a:solidFill>
                  <a:prstClr val="black">
                    <a:lumMod val="75000"/>
                    <a:lumOff val="25000"/>
                  </a:prstClr>
                </a:solidFill>
              </a:rPr>
              <a:t>Васильвич</a:t>
            </a:r>
            <a:r>
              <a:rPr lang="ru-RU" sz="2400" dirty="0" smtClean="0">
                <a:solidFill>
                  <a:prstClr val="black">
                    <a:lumMod val="75000"/>
                    <a:lumOff val="25000"/>
                  </a:prstClr>
                </a:solidFill>
              </a:rPr>
              <a:t> </a:t>
            </a:r>
            <a:r>
              <a:rPr lang="ru-RU" sz="2400" dirty="0">
                <a:solidFill>
                  <a:prstClr val="black">
                    <a:lumMod val="75000"/>
                    <a:lumOff val="25000"/>
                  </a:prstClr>
                </a:solidFill>
              </a:rPr>
              <a:t>Евстифеев (2003-2011).</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1517" y="2724554"/>
            <a:ext cx="7230483" cy="4133446"/>
          </a:xfrm>
          <a:prstGeom prst="rect">
            <a:avLst/>
          </a:prstGeom>
          <a:effectLst>
            <a:softEdge rad="317500"/>
          </a:effectLst>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2436" y="2763676"/>
            <a:ext cx="4649790" cy="4094324"/>
          </a:xfrm>
          <a:prstGeom prst="rect">
            <a:avLst/>
          </a:prstGeom>
          <a:effectLst>
            <a:softEdge rad="317500"/>
          </a:effectLst>
        </p:spPr>
      </p:pic>
    </p:spTree>
    <p:extLst>
      <p:ext uri="{BB962C8B-B14F-4D97-AF65-F5344CB8AC3E}">
        <p14:creationId xmlns:p14="http://schemas.microsoft.com/office/powerpoint/2010/main" val="5424521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xit" presetSubtype="4" fill="hold" nodeType="afterEffect">
                                  <p:stCondLst>
                                    <p:cond delay="500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par>
                                <p:cTn id="13" presetID="22" presetClass="entr" presetSubtype="1" fill="hold" nodeType="withEffect">
                                  <p:stCondLst>
                                    <p:cond delay="500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4691" y="146347"/>
            <a:ext cx="8686800" cy="3416320"/>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solidFill>
                  <a:prstClr val="black">
                    <a:lumMod val="75000"/>
                    <a:lumOff val="25000"/>
                  </a:prstClr>
                </a:solidFill>
              </a:rPr>
              <a:t>Сегодня Успенский психоневрологический интернат – это три отделения, расположенные в разных селах </a:t>
            </a:r>
            <a:r>
              <a:rPr lang="ru-RU" sz="2400" dirty="0" err="1">
                <a:solidFill>
                  <a:prstClr val="black">
                    <a:lumMod val="75000"/>
                    <a:lumOff val="25000"/>
                  </a:prstClr>
                </a:solidFill>
              </a:rPr>
              <a:t>Мошковского</a:t>
            </a:r>
            <a:r>
              <a:rPr lang="ru-RU" sz="2400" dirty="0">
                <a:solidFill>
                  <a:prstClr val="black">
                    <a:lumMod val="75000"/>
                    <a:lumOff val="25000"/>
                  </a:prstClr>
                </a:solidFill>
              </a:rPr>
              <a:t> района: </a:t>
            </a:r>
            <a:r>
              <a:rPr lang="ru-RU" sz="2400" dirty="0" err="1">
                <a:solidFill>
                  <a:prstClr val="black">
                    <a:lumMod val="75000"/>
                    <a:lumOff val="25000"/>
                  </a:prstClr>
                </a:solidFill>
              </a:rPr>
              <a:t>Белоярке</a:t>
            </a:r>
            <a:r>
              <a:rPr lang="ru-RU" sz="2400" dirty="0">
                <a:solidFill>
                  <a:prstClr val="black">
                    <a:lumMod val="75000"/>
                    <a:lumOff val="25000"/>
                  </a:prstClr>
                </a:solidFill>
              </a:rPr>
              <a:t>, Успенке и </a:t>
            </a:r>
            <a:r>
              <a:rPr lang="ru-RU" sz="2400" dirty="0" err="1">
                <a:solidFill>
                  <a:prstClr val="black">
                    <a:lumMod val="75000"/>
                    <a:lumOff val="25000"/>
                  </a:prstClr>
                </a:solidFill>
              </a:rPr>
              <a:t>Дубровино</a:t>
            </a:r>
            <a:r>
              <a:rPr lang="ru-RU" sz="2400" dirty="0">
                <a:solidFill>
                  <a:prstClr val="black">
                    <a:lumMod val="75000"/>
                    <a:lumOff val="25000"/>
                  </a:prstClr>
                </a:solidFill>
              </a:rPr>
              <a:t>, в которых проживает 707 человек. Каждое из отделений имеет свою специфику. С 2011 года деятельностью интерната руководит Ирина Павловна Евстифеева. Ежегодно обновляется и улучшается материальная база учреждения, что позволяет создавать современные комфортные условия для проживания.</a:t>
            </a:r>
          </a:p>
        </p:txBody>
      </p:sp>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86799" y="146347"/>
            <a:ext cx="3629891" cy="3691362"/>
          </a:xfrm>
          <a:prstGeom prst="rect">
            <a:avLst/>
          </a:prstGeom>
          <a:effectLst>
            <a:softEdge rad="317500"/>
          </a:effectLst>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19" y="3562666"/>
            <a:ext cx="4946877" cy="3295333"/>
          </a:xfrm>
          <a:prstGeom prst="rect">
            <a:avLst/>
          </a:prstGeom>
          <a:effectLst>
            <a:softEdge rad="127000"/>
          </a:effec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1108" y="3562667"/>
            <a:ext cx="4448882" cy="3295332"/>
          </a:xfrm>
          <a:prstGeom prst="rect">
            <a:avLst/>
          </a:prstGeom>
          <a:effectLst>
            <a:softEdge rad="127000"/>
          </a:effectLst>
        </p:spPr>
      </p:pic>
      <p:pic>
        <p:nvPicPr>
          <p:cNvPr id="6" name="Рисунок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69927" y="3562666"/>
            <a:ext cx="3375406" cy="3295333"/>
          </a:xfrm>
          <a:prstGeom prst="rect">
            <a:avLst/>
          </a:prstGeom>
          <a:effectLst>
            <a:softEdge rad="127000"/>
          </a:effectLst>
        </p:spPr>
      </p:pic>
      <p:pic>
        <p:nvPicPr>
          <p:cNvPr id="7" name="Рисунок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50" y="3689271"/>
            <a:ext cx="4698100" cy="3042121"/>
          </a:xfrm>
          <a:prstGeom prst="rect">
            <a:avLst/>
          </a:prstGeom>
          <a:effectLst>
            <a:softEdge rad="127000"/>
          </a:effectLst>
        </p:spPr>
      </p:pic>
      <p:pic>
        <p:nvPicPr>
          <p:cNvPr id="8" name="Рисунок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47996" y="3666342"/>
            <a:ext cx="5191994" cy="3065050"/>
          </a:xfrm>
          <a:prstGeom prst="rect">
            <a:avLst/>
          </a:prstGeom>
          <a:effectLst>
            <a:softEdge rad="127000"/>
          </a:effectLst>
        </p:spPr>
      </p:pic>
      <p:pic>
        <p:nvPicPr>
          <p:cNvPr id="9" name="Рисунок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21143" y="3725034"/>
            <a:ext cx="4324190" cy="3069661"/>
          </a:xfrm>
          <a:prstGeom prst="rect">
            <a:avLst/>
          </a:prstGeom>
          <a:effectLst>
            <a:softEdge rad="127000"/>
          </a:effectLst>
        </p:spPr>
      </p:pic>
    </p:spTree>
    <p:extLst>
      <p:ext uri="{BB962C8B-B14F-4D97-AF65-F5344CB8AC3E}">
        <p14:creationId xmlns:p14="http://schemas.microsoft.com/office/powerpoint/2010/main" val="24460163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50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50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par>
                          <p:cTn id="14" fill="hold">
                            <p:stCondLst>
                              <p:cond delay="5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esktopbackground.org/download/1440x900/2013/04/17/562338_17-best-photos-of-open-book-backgrounds-vintage-open-book_1500x972_h.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4691"/>
            <a:ext cx="12192000" cy="69826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006328" y="141008"/>
            <a:ext cx="4179349" cy="1200329"/>
          </a:xfrm>
          <a:prstGeom prst="rect">
            <a:avLst/>
          </a:prstGeom>
          <a:noFill/>
        </p:spPr>
        <p:txBody>
          <a:bodyPr wrap="none" lIns="91440" tIns="45720" rIns="91440" bIns="45720">
            <a:spAutoFit/>
          </a:bodyPr>
          <a:lstStyle/>
          <a:p>
            <a:pPr algn="ctr"/>
            <a:r>
              <a:rPr lang="ru-RU" sz="7200" dirty="0" err="1" smtClean="0">
                <a:ln w="0"/>
                <a:effectLst>
                  <a:outerShdw blurRad="38100" dist="19050" dir="2700000" algn="tl" rotWithShape="0">
                    <a:schemeClr val="dk1">
                      <a:alpha val="40000"/>
                    </a:schemeClr>
                  </a:outerShdw>
                </a:effectLst>
              </a:rPr>
              <a:t>Белоярка</a:t>
            </a:r>
            <a:endParaRPr lang="ru-RU" sz="7200" b="0" cap="none" spc="0" dirty="0">
              <a:ln w="0"/>
              <a:solidFill>
                <a:schemeClr val="tx1"/>
              </a:solidFill>
              <a:effectLst>
                <a:outerShdw blurRad="38100" dist="19050" dir="2700000" algn="tl" rotWithShape="0">
                  <a:schemeClr val="dk1">
                    <a:alpha val="40000"/>
                  </a:schemeClr>
                </a:outerShdw>
              </a:effectLst>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0259" y="983672"/>
            <a:ext cx="5340654" cy="3582643"/>
          </a:xfrm>
          <a:prstGeom prst="rect">
            <a:avLst/>
          </a:prstGeom>
          <a:effectLst>
            <a:softEdge rad="635000"/>
          </a:effectLst>
        </p:spPr>
      </p:pic>
    </p:spTree>
    <p:extLst>
      <p:ext uri="{BB962C8B-B14F-4D97-AF65-F5344CB8AC3E}">
        <p14:creationId xmlns:p14="http://schemas.microsoft.com/office/powerpoint/2010/main" val="37230490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2509" y="519475"/>
            <a:ext cx="7703128" cy="6001643"/>
          </a:xfrm>
          <a:prstGeom prst="rect">
            <a:avLst/>
          </a:prstGeom>
        </p:spPr>
        <p:txBody>
          <a:bodyPr wrap="square">
            <a:spAutoFit/>
          </a:bodyPr>
          <a:lstStyle/>
          <a:p>
            <a:pPr algn="just"/>
            <a:r>
              <a:rPr lang="ru-RU" sz="2400" dirty="0"/>
              <a:t>Деревня </a:t>
            </a:r>
            <a:r>
              <a:rPr lang="ru-RU" sz="2400" dirty="0" err="1"/>
              <a:t>Белоярка</a:t>
            </a:r>
            <a:r>
              <a:rPr lang="ru-RU" sz="2400" dirty="0"/>
              <a:t> находится на реке Обь, образована в 1775 году. Первое упоминание идёт из истории </a:t>
            </a:r>
            <a:r>
              <a:rPr lang="ru-RU" sz="2400" dirty="0" err="1"/>
              <a:t>Колыванского</a:t>
            </a:r>
            <a:r>
              <a:rPr lang="ru-RU" sz="2400" dirty="0"/>
              <a:t> района, тогда называемого Чаусским ведомством. История гласит, что «в Чаусском ведомстве к концу  XVIII века было 26 русских селений: село </a:t>
            </a:r>
            <a:r>
              <a:rPr lang="ru-RU" sz="2400" dirty="0" err="1"/>
              <a:t>Чаусское</a:t>
            </a:r>
            <a:r>
              <a:rPr lang="ru-RU" sz="2400" dirty="0"/>
              <a:t> и деревни Подгорная, Мельникова и среди них поселение Белоярское».</a:t>
            </a:r>
          </a:p>
          <a:p>
            <a:pPr algn="just"/>
            <a:r>
              <a:rPr lang="ru-RU" sz="2400" dirty="0"/>
              <a:t>Люди хлеб сеяли, скот разводили да промыслом занимались: охотой, рыбалкой – ведь такие угодья рядом. Тихо жили, спокойно, как повелось от отцов и дедов. Невдомёк было сибирским отшельникам, что по стране ураганом пронеслась революция, что жизнь идёт иная, пока не появился в наших краях в 1919 году бывший питерский моряк Михаил Георгиевич Харлампиев</a:t>
            </a:r>
            <a:r>
              <a:rPr lang="ru-RU" sz="2400" dirty="0" smtClean="0"/>
              <a:t>.</a:t>
            </a:r>
            <a:endParaRPr lang="ru-RU" sz="2400" dirty="0"/>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0546" y="796397"/>
            <a:ext cx="3283527" cy="5447798"/>
          </a:xfrm>
          <a:prstGeom prst="rect">
            <a:avLst/>
          </a:prstGeom>
        </p:spPr>
      </p:pic>
    </p:spTree>
    <p:extLst>
      <p:ext uri="{BB962C8B-B14F-4D97-AF65-F5344CB8AC3E}">
        <p14:creationId xmlns:p14="http://schemas.microsoft.com/office/powerpoint/2010/main" val="24505739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87105" y="1174930"/>
            <a:ext cx="8420668" cy="4154984"/>
          </a:xfrm>
          <a:prstGeom prst="rect">
            <a:avLst/>
          </a:prstGeom>
        </p:spPr>
        <p:txBody>
          <a:bodyPr wrap="square">
            <a:spAutoFit/>
          </a:bodyPr>
          <a:lstStyle/>
          <a:p>
            <a:pPr algn="just"/>
            <a:r>
              <a:rPr lang="ru-RU" sz="2400" dirty="0"/>
              <a:t>В довоенное время в селе  была восьмилетняя школа, в которой обучались дети с близлежащих сел. Детей было много, учились в 2-3 смены.  Люди жили дружно, хорошо трудились и коллектив был спаянным и крепким. Колхоз  в числе других коллективных хозяйств  Алексеевского  района, числился передовым.</a:t>
            </a:r>
          </a:p>
          <a:p>
            <a:pPr algn="just"/>
            <a:r>
              <a:rPr lang="ru-RU" sz="2400" dirty="0"/>
              <a:t>В селе был учрежден волостной, а затем  образован  Старо-</a:t>
            </a:r>
            <a:r>
              <a:rPr lang="ru-RU" sz="2400" dirty="0" err="1"/>
              <a:t>Поросский</a:t>
            </a:r>
            <a:r>
              <a:rPr lang="ru-RU" sz="2400" dirty="0"/>
              <a:t> сельский совет, в административно-территориальном и хозяйственном ведении которого были: </a:t>
            </a:r>
            <a:r>
              <a:rPr lang="ru-RU" sz="2400" dirty="0" err="1"/>
              <a:t>п.Обской</a:t>
            </a:r>
            <a:r>
              <a:rPr lang="ru-RU" sz="2400" dirty="0"/>
              <a:t>, п. Галинский, п. </a:t>
            </a:r>
            <a:r>
              <a:rPr lang="ru-RU" sz="2400" dirty="0" err="1"/>
              <a:t>Прудское</a:t>
            </a:r>
            <a:r>
              <a:rPr lang="ru-RU" sz="2400" dirty="0"/>
              <a:t>, </a:t>
            </a:r>
            <a:r>
              <a:rPr lang="ru-RU" sz="2400" dirty="0" err="1"/>
              <a:t>п.Кольцовка</a:t>
            </a:r>
            <a:r>
              <a:rPr lang="ru-RU" sz="2400" dirty="0"/>
              <a:t>, п. </a:t>
            </a:r>
            <a:r>
              <a:rPr lang="ru-RU" sz="2400" dirty="0" err="1"/>
              <a:t>Настасьевка</a:t>
            </a:r>
            <a:r>
              <a:rPr lang="ru-RU" sz="2400" dirty="0"/>
              <a:t>. </a:t>
            </a:r>
          </a:p>
        </p:txBody>
      </p:sp>
    </p:spTree>
    <p:extLst>
      <p:ext uri="{BB962C8B-B14F-4D97-AF65-F5344CB8AC3E}">
        <p14:creationId xmlns:p14="http://schemas.microsoft.com/office/powerpoint/2010/main" val="4058416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1782" y="970399"/>
            <a:ext cx="9088583" cy="5647700"/>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t>В 1932 году создается «Союз золото». Это было подсобное хозяйство прииска золотодобытчиков Бодайбо, находившегося на северо-востоке страны Хозяйство занималось скотоводством, кролиководством. В 1936 году «Союз золото» был ликвидирован, а на его базе был организован зверосовхоз, который стал называться «Белоярский». Первым директором зверосовхоза был Макаров Макар Петрович</a:t>
            </a:r>
            <a:r>
              <a:rPr lang="ru-RU" sz="2400" dirty="0" smtClean="0"/>
              <a:t>.</a:t>
            </a:r>
          </a:p>
          <a:p>
            <a:pPr marL="342900" lvl="0" indent="-342900">
              <a:spcBef>
                <a:spcPts val="1000"/>
              </a:spcBef>
              <a:buClr>
                <a:srgbClr val="90C226"/>
              </a:buClr>
              <a:buSzPct val="80000"/>
              <a:buFont typeface="Wingdings 3" charset="2"/>
              <a:buChar char=""/>
            </a:pPr>
            <a:r>
              <a:rPr lang="ru-RU" sz="2400" dirty="0"/>
              <a:t>Кроме лисиц и кроликов, совхоз разводил коров, имел свой огород, поля. </a:t>
            </a:r>
          </a:p>
          <a:p>
            <a:pPr marL="342900" lvl="0" indent="-342900">
              <a:spcBef>
                <a:spcPts val="1000"/>
              </a:spcBef>
              <a:buClr>
                <a:srgbClr val="90C226"/>
              </a:buClr>
              <a:buSzPct val="80000"/>
              <a:buFont typeface="Wingdings 3" charset="2"/>
              <a:buChar char=""/>
            </a:pPr>
            <a:r>
              <a:rPr lang="ru-RU" sz="2400" dirty="0"/>
              <a:t>1953 год. Белоярский зверосовхоз расширяется, к нему переходит земля колхоза имени Харлампиева и завозятся соболя из Пушкинского зверосовхоза Московской области. </a:t>
            </a:r>
          </a:p>
          <a:p>
            <a:pPr marL="342900" lvl="0" indent="-342900">
              <a:spcBef>
                <a:spcPts val="1000"/>
              </a:spcBef>
              <a:buClr>
                <a:srgbClr val="90C226"/>
              </a:buClr>
              <a:buSzPct val="80000"/>
              <a:buFont typeface="Wingdings 3" charset="2"/>
              <a:buChar char=""/>
            </a:pPr>
            <a:endParaRPr lang="ru-RU" sz="2400" dirty="0">
              <a:solidFill>
                <a:prstClr val="black">
                  <a:lumMod val="75000"/>
                  <a:lumOff val="25000"/>
                </a:prstClr>
              </a:solidFill>
            </a:endParaRPr>
          </a:p>
        </p:txBody>
      </p:sp>
    </p:spTree>
    <p:extLst>
      <p:ext uri="{BB962C8B-B14F-4D97-AF65-F5344CB8AC3E}">
        <p14:creationId xmlns:p14="http://schemas.microsoft.com/office/powerpoint/2010/main" val="8102660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926" y="750091"/>
            <a:ext cx="6822485" cy="5391219"/>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t>Из 120 звероводческих хозяйств в стране к началу 80-х годов 5 считались убыточными; необходимо было решать кадровый вопрос, </a:t>
            </a:r>
            <a:r>
              <a:rPr lang="ru-RU" sz="2400" dirty="0" err="1"/>
              <a:t>т.к</a:t>
            </a:r>
            <a:r>
              <a:rPr lang="ru-RU" sz="2400" dirty="0"/>
              <a:t>‚ убыток «Белоярского» составлял 97 000 рублей и положение было критическим. И в январе 1972 года хозяйство принимает Николай Петрович Гвоздарев. Родился Николай Петрович в 1931 году в </a:t>
            </a:r>
            <a:r>
              <a:rPr lang="ru-RU" sz="2400" dirty="0" err="1"/>
              <a:t>Колыванском</a:t>
            </a:r>
            <a:r>
              <a:rPr lang="ru-RU" sz="2400" dirty="0"/>
              <a:t> районе. </a:t>
            </a:r>
          </a:p>
          <a:p>
            <a:pPr marL="342900" lvl="0" indent="-342900">
              <a:spcBef>
                <a:spcPts val="1000"/>
              </a:spcBef>
              <a:buClr>
                <a:srgbClr val="90C226"/>
              </a:buClr>
              <a:buSzPct val="80000"/>
              <a:buFont typeface="Wingdings 3" charset="2"/>
              <a:buChar char=""/>
            </a:pPr>
            <a:r>
              <a:rPr lang="ru-RU" sz="2400" dirty="0"/>
              <a:t>20 лет этот человек  был директором зверосовхоза. Жёсткий, требовательный, </a:t>
            </a:r>
            <a:r>
              <a:rPr lang="ru-RU" sz="2400" dirty="0" err="1"/>
              <a:t>небоявшийся</a:t>
            </a:r>
            <a:r>
              <a:rPr lang="ru-RU" sz="2400" dirty="0"/>
              <a:t> ничего нового, экономически грамотный, он сделал совхоз миллионером</a:t>
            </a:r>
            <a:r>
              <a:rPr lang="ru-RU" sz="2400" dirty="0" smtClean="0"/>
              <a:t>.</a:t>
            </a:r>
            <a:endParaRPr lang="ru-RU" sz="2400" dirty="0"/>
          </a:p>
        </p:txBody>
      </p:sp>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47020" y="677032"/>
            <a:ext cx="3387146" cy="5537336"/>
          </a:xfrm>
          <a:prstGeom prst="rect">
            <a:avLst/>
          </a:prstGeom>
        </p:spPr>
      </p:pic>
    </p:spTree>
    <p:extLst>
      <p:ext uri="{BB962C8B-B14F-4D97-AF65-F5344CB8AC3E}">
        <p14:creationId xmlns:p14="http://schemas.microsoft.com/office/powerpoint/2010/main" val="12728731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4359" y="1106993"/>
            <a:ext cx="7786255" cy="4524315"/>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t>Именно во время работы Николая </a:t>
            </a:r>
            <a:r>
              <a:rPr lang="ru-RU" sz="2400" dirty="0" smtClean="0"/>
              <a:t>Петровича </a:t>
            </a:r>
            <a:r>
              <a:rPr lang="ru-RU" sz="2400" dirty="0"/>
              <a:t>и Галины Михайловны Гвоздаревых были построены новые улицы (Луговая, Строительная, </a:t>
            </a:r>
            <a:r>
              <a:rPr lang="ru-RU" sz="2400" dirty="0" err="1"/>
              <a:t>Полеводская</a:t>
            </a:r>
            <a:r>
              <a:rPr lang="ru-RU" sz="2400" dirty="0"/>
              <a:t>), новая школа, поразившая ребят светлыми и просторными классами, больница, общественная баня, дома для рабочих (по 10 жилых домов в год), детский сад, магазин. Практически по всей </a:t>
            </a:r>
            <a:r>
              <a:rPr lang="ru-RU" sz="2400" dirty="0" err="1"/>
              <a:t>Белоярке</a:t>
            </a:r>
            <a:r>
              <a:rPr lang="ru-RU" sz="2400" dirty="0"/>
              <a:t> заасфальтировали дорогу. На ферме возводились новые ангары, гаражи для сельскохозяйственной техники. Была построена новая </a:t>
            </a:r>
            <a:r>
              <a:rPr lang="ru-RU" sz="2400" dirty="0" err="1"/>
              <a:t>зверокухня</a:t>
            </a:r>
            <a:r>
              <a:rPr lang="ru-RU" sz="2400" dirty="0"/>
              <a:t>, склады, ветпункт с изоляторами</a:t>
            </a:r>
            <a:r>
              <a:rPr lang="ru-RU" sz="2400" dirty="0" smtClean="0"/>
              <a:t>.</a:t>
            </a:r>
            <a:endParaRPr lang="ru-RU" sz="2400" dirty="0"/>
          </a:p>
        </p:txBody>
      </p:sp>
    </p:spTree>
    <p:extLst>
      <p:ext uri="{BB962C8B-B14F-4D97-AF65-F5344CB8AC3E}">
        <p14:creationId xmlns:p14="http://schemas.microsoft.com/office/powerpoint/2010/main" val="22293376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0948" y="733390"/>
            <a:ext cx="6345380" cy="5391219"/>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t>Отлично шло развитие зоотехники. Совхоз сотрудничал с Новосибирским институтом генетики в Академгородке. Расширялся ассортимент предлагаемых шкурок. Зоотехники составляли рацион для молодняка, вовремя ставили прививки, что позволяло получать  очень красивый, качественный и ценный мех. 1975 год. Доход хозяйства составил более 1 млн. рублей. </a:t>
            </a:r>
          </a:p>
          <a:p>
            <a:pPr marL="342900" lvl="0" indent="-342900">
              <a:spcBef>
                <a:spcPts val="1000"/>
              </a:spcBef>
              <a:buClr>
                <a:srgbClr val="90C226"/>
              </a:buClr>
              <a:buSzPct val="80000"/>
              <a:buFont typeface="Wingdings 3" charset="2"/>
              <a:buChar char=""/>
            </a:pPr>
            <a:r>
              <a:rPr lang="ru-RU" sz="2400" dirty="0"/>
              <a:t>У совхоза появляется счет в банке, валюта. По итогам года совхоз в </a:t>
            </a:r>
            <a:r>
              <a:rPr lang="ru-RU" sz="2400" dirty="0" err="1"/>
              <a:t>зверопроме</a:t>
            </a:r>
            <a:r>
              <a:rPr lang="ru-RU" sz="2400" dirty="0"/>
              <a:t> становится хозяйством-миллионером.</a:t>
            </a: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3419" y="0"/>
            <a:ext cx="3822192" cy="6858000"/>
          </a:xfrm>
          <a:prstGeom prst="rect">
            <a:avLst/>
          </a:prstGeom>
        </p:spPr>
      </p:pic>
    </p:spTree>
    <p:extLst>
      <p:ext uri="{BB962C8B-B14F-4D97-AF65-F5344CB8AC3E}">
        <p14:creationId xmlns:p14="http://schemas.microsoft.com/office/powerpoint/2010/main" val="3846536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1+#ppt_w/2"/>
                                          </p:val>
                                        </p:tav>
                                        <p:tav tm="100000">
                                          <p:val>
                                            <p:strVal val="#ppt_x"/>
                                          </p:val>
                                        </p:tav>
                                      </p:tavLst>
                                    </p:anim>
                                    <p:anim calcmode="lin" valueType="num">
                                      <p:cBhvr additive="base">
                                        <p:cTn id="12"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00545" y="998109"/>
            <a:ext cx="8271163" cy="4893647"/>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ru-RU" sz="2400" dirty="0"/>
              <a:t>1985 год. Апрельский пленум ЦК КПСС положил начало новому отсчету истории нашей страны. В ходе поэтапной приватизации государственной собственности идет процесс акционирования и этого хозяйства. В 1994 году зверосовхоз «Белоярский» преобразовывается в ЗАО «Белоярское». Акционировавшись, совхоз не смог воспользоваться своей самостоятельностью, т.к. по всей стране опыта акционирования и налаживания хозяйственных связей практически не было. Средства в развитие хозяйства не вкладывались, руководство брало кредиты, лезло в долги и, в конце концов, было распродано на торгах.</a:t>
            </a:r>
          </a:p>
        </p:txBody>
      </p:sp>
    </p:spTree>
    <p:extLst>
      <p:ext uri="{BB962C8B-B14F-4D97-AF65-F5344CB8AC3E}">
        <p14:creationId xmlns:p14="http://schemas.microsoft.com/office/powerpoint/2010/main" val="12981498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6473" y="377133"/>
            <a:ext cx="4696507" cy="6001643"/>
          </a:xfrm>
          <a:prstGeom prst="rect">
            <a:avLst/>
          </a:prstGeom>
        </p:spPr>
        <p:txBody>
          <a:bodyPr wrap="square">
            <a:spAutoFit/>
          </a:bodyPr>
          <a:lstStyle/>
          <a:p>
            <a:pPr algn="just"/>
            <a:r>
              <a:rPr lang="ru-RU" sz="2400" dirty="0" smtClean="0"/>
              <a:t>В </a:t>
            </a:r>
            <a:r>
              <a:rPr lang="ru-RU" sz="2400" dirty="0"/>
              <a:t>1918 году выделена изба под Белоярскую начальную школу. Первый директор и учитель Павский Фёдор Дмитриевич – политический ссыльный. В 1930 году начал строительство школы. В 1941 году </a:t>
            </a:r>
            <a:r>
              <a:rPr lang="ru-RU" sz="2400" dirty="0" smtClean="0"/>
              <a:t>директором </a:t>
            </a:r>
            <a:r>
              <a:rPr lang="ru-RU" sz="2400" dirty="0"/>
              <a:t>назначена </a:t>
            </a:r>
            <a:r>
              <a:rPr lang="ru-RU" sz="2400" dirty="0" err="1" smtClean="0"/>
              <a:t>Чиченина</a:t>
            </a:r>
            <a:r>
              <a:rPr lang="ru-RU" sz="2400" dirty="0" smtClean="0"/>
              <a:t> </a:t>
            </a:r>
            <a:r>
              <a:rPr lang="ru-RU" sz="2400" dirty="0"/>
              <a:t>Наталья </a:t>
            </a:r>
            <a:r>
              <a:rPr lang="ru-RU" sz="2400" dirty="0" smtClean="0"/>
              <a:t>Яковлевна</a:t>
            </a:r>
            <a:r>
              <a:rPr lang="ru-RU" sz="2400" dirty="0"/>
              <a:t>, эвакуированная с семьёй из Москвы, проработала до 1946 года, заслуженный учитель РСФСР. C 1950 года Белоярская начальная школа стала семилетней, а в 1960 году – средней.</a:t>
            </a:r>
          </a:p>
        </p:txBody>
      </p:sp>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22980" y="802723"/>
            <a:ext cx="7190693" cy="5150462"/>
          </a:xfrm>
          <a:prstGeom prst="rect">
            <a:avLst/>
          </a:prstGeom>
          <a:effectLst>
            <a:softEdge rad="317500"/>
          </a:effectLst>
        </p:spPr>
      </p:pic>
    </p:spTree>
    <p:extLst>
      <p:ext uri="{BB962C8B-B14F-4D97-AF65-F5344CB8AC3E}">
        <p14:creationId xmlns:p14="http://schemas.microsoft.com/office/powerpoint/2010/main" val="9791234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63783" y="1056005"/>
            <a:ext cx="7550727" cy="4524315"/>
          </a:xfrm>
          <a:prstGeom prst="rect">
            <a:avLst/>
          </a:prstGeom>
        </p:spPr>
        <p:txBody>
          <a:bodyPr wrap="square">
            <a:spAutoFit/>
          </a:bodyPr>
          <a:lstStyle/>
          <a:p>
            <a:pPr algn="just"/>
            <a:r>
              <a:rPr lang="ru-RU" sz="2400" dirty="0"/>
              <a:t>1920 год — построена первая начальная школа, которая находилась на улице </a:t>
            </a:r>
            <a:r>
              <a:rPr lang="ru-RU" sz="2400" dirty="0" err="1"/>
              <a:t>Барлакская</a:t>
            </a:r>
            <a:r>
              <a:rPr lang="ru-RU" sz="2400" dirty="0"/>
              <a:t>, а напротив размещалось правление колхоза имени М.Г. Харлампиева.</a:t>
            </a:r>
          </a:p>
          <a:p>
            <a:pPr algn="just"/>
            <a:r>
              <a:rPr lang="ru-RU" sz="2400" dirty="0"/>
              <a:t>1959-1960 учебный год — новая веха в истории школы. Образовательное учреждение становится средней. Учебная база была богатой. Имелись школьная мастерская, спортзал, библиотека, садово-опытнический участок, на котором учащиеся </a:t>
            </a:r>
            <a:r>
              <a:rPr lang="ru-RU" sz="2400" dirty="0" smtClean="0"/>
              <a:t>проводили опытническую </a:t>
            </a:r>
            <a:r>
              <a:rPr lang="ru-RU" sz="2400" dirty="0"/>
              <a:t>работу по растениеводству. На территории школы находилась метеорологическая станция. </a:t>
            </a:r>
          </a:p>
        </p:txBody>
      </p:sp>
    </p:spTree>
    <p:extLst>
      <p:ext uri="{BB962C8B-B14F-4D97-AF65-F5344CB8AC3E}">
        <p14:creationId xmlns:p14="http://schemas.microsoft.com/office/powerpoint/2010/main" val="1721354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4074" y="580210"/>
            <a:ext cx="4682835" cy="5632311"/>
          </a:xfrm>
          <a:prstGeom prst="rect">
            <a:avLst/>
          </a:prstGeom>
        </p:spPr>
        <p:txBody>
          <a:bodyPr wrap="square">
            <a:spAutoFit/>
          </a:bodyPr>
          <a:lstStyle/>
          <a:p>
            <a:pPr lvl="0" algn="just"/>
            <a:r>
              <a:rPr lang="ru-RU" sz="2400" dirty="0">
                <a:solidFill>
                  <a:prstClr val="black"/>
                </a:solidFill>
              </a:rPr>
              <a:t>В 1970 году зверосовхоз "Белоярский" принял решение о строительстве нового современного здания школы. И в 1976 году директор зверосовхоза Н.П. Гвоздарев вручил символический ключ директору школы Войцеховскому В.Л. от образовательного учреждения. </a:t>
            </a:r>
          </a:p>
          <a:p>
            <a:pPr lvl="0" algn="just"/>
            <a:r>
              <a:rPr lang="ru-RU" sz="2400" dirty="0">
                <a:solidFill>
                  <a:prstClr val="black"/>
                </a:solidFill>
              </a:rPr>
              <a:t>Современная школа продолжает традиции, заложенные предыдущими поколениями учителей и её учащимися.</a:t>
            </a:r>
          </a:p>
        </p:txBody>
      </p:sp>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56909" y="1006456"/>
            <a:ext cx="7329055" cy="4779818"/>
          </a:xfrm>
          <a:prstGeom prst="rect">
            <a:avLst/>
          </a:prstGeom>
          <a:effectLst>
            <a:softEdge rad="317500"/>
          </a:effectLst>
        </p:spPr>
      </p:pic>
    </p:spTree>
    <p:extLst>
      <p:ext uri="{BB962C8B-B14F-4D97-AF65-F5344CB8AC3E}">
        <p14:creationId xmlns:p14="http://schemas.microsoft.com/office/powerpoint/2010/main" val="4505872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8773" y="1456587"/>
            <a:ext cx="9837950" cy="3477875"/>
          </a:xfrm>
          <a:prstGeom prst="rect">
            <a:avLst/>
          </a:prstGeom>
          <a:noFill/>
        </p:spPr>
        <p:txBody>
          <a:bodyPr wrap="none" lIns="91440" tIns="45720" rIns="91440" bIns="45720">
            <a:spAutoFit/>
          </a:bodyPr>
          <a:lstStyle/>
          <a:p>
            <a:pPr algn="ctr"/>
            <a:r>
              <a:rPr lang="ru-RU" sz="11000" b="1" cap="none" spc="0" dirty="0" smtClean="0">
                <a:ln w="22225">
                  <a:solidFill>
                    <a:schemeClr val="accent2"/>
                  </a:solidFill>
                  <a:prstDash val="solid"/>
                </a:ln>
                <a:solidFill>
                  <a:schemeClr val="accent2">
                    <a:lumMod val="40000"/>
                    <a:lumOff val="60000"/>
                  </a:schemeClr>
                </a:solidFill>
                <a:effectLst/>
              </a:rPr>
              <a:t>Приезжайте </a:t>
            </a:r>
          </a:p>
          <a:p>
            <a:pPr algn="ctr"/>
            <a:r>
              <a:rPr lang="ru-RU" sz="11000" b="1" cap="none" spc="0" dirty="0" smtClean="0">
                <a:ln w="22225">
                  <a:solidFill>
                    <a:schemeClr val="accent2"/>
                  </a:solidFill>
                  <a:prstDash val="solid"/>
                </a:ln>
                <a:solidFill>
                  <a:schemeClr val="accent2">
                    <a:lumMod val="40000"/>
                    <a:lumOff val="60000"/>
                  </a:schemeClr>
                </a:solidFill>
                <a:effectLst/>
              </a:rPr>
              <a:t>в гости к нам!</a:t>
            </a:r>
            <a:endParaRPr lang="ru-RU" sz="11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1243986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00501" y="1129943"/>
            <a:ext cx="9144000" cy="4524315"/>
          </a:xfrm>
          <a:prstGeom prst="rect">
            <a:avLst/>
          </a:prstGeom>
        </p:spPr>
        <p:txBody>
          <a:bodyPr wrap="square">
            <a:spAutoFit/>
          </a:bodyPr>
          <a:lstStyle/>
          <a:p>
            <a:pPr algn="just"/>
            <a:r>
              <a:rPr lang="ru-RU" sz="2400" dirty="0"/>
              <a:t>В феврале  1961 года  Решением исполнительного комитета Мошковского районного Совета депутатов трудящихся передан в состав </a:t>
            </a:r>
            <a:r>
              <a:rPr lang="ru-RU" sz="2400" dirty="0" err="1"/>
              <a:t>племсвиносовхоза</a:t>
            </a:r>
            <a:r>
              <a:rPr lang="ru-RU" sz="2400" dirty="0"/>
              <a:t> «</a:t>
            </a:r>
            <a:r>
              <a:rPr lang="ru-RU" sz="2400" dirty="0" err="1"/>
              <a:t>Мошковский</a:t>
            </a:r>
            <a:r>
              <a:rPr lang="ru-RU" sz="2400" dirty="0"/>
              <a:t>».Затем был организован совхоз «Галинский», а в </a:t>
            </a:r>
            <a:r>
              <a:rPr lang="ru-RU" sz="2400" dirty="0" smtClean="0"/>
              <a:t>Ст. Поросе </a:t>
            </a:r>
            <a:r>
              <a:rPr lang="ru-RU" sz="2400" dirty="0"/>
              <a:t>было отделение этого совхоза</a:t>
            </a:r>
            <a:r>
              <a:rPr lang="ru-RU" sz="2400" dirty="0" smtClean="0"/>
              <a:t>. За </a:t>
            </a:r>
            <a:r>
              <a:rPr lang="ru-RU" sz="2400" dirty="0"/>
              <a:t>этот  период  руководством совхоза «Галинский»  совместно с коллективом отделения была проделана большая работа по созданию производственной базы, развитию социально-культурной сферы, увеличению продуктивности полей и ферм. Строили животноводческие помещения и повышалась продуктивность в животноводстве, увеличилась продукция растениеводства, повысилась урожайность зерновых культур.</a:t>
            </a:r>
          </a:p>
        </p:txBody>
      </p:sp>
    </p:spTree>
    <p:extLst>
      <p:ext uri="{BB962C8B-B14F-4D97-AF65-F5344CB8AC3E}">
        <p14:creationId xmlns:p14="http://schemas.microsoft.com/office/powerpoint/2010/main" val="11398797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esktopbackground.org/download/1440x900/2013/04/17/562338_17-best-photos-of-open-book-backgrounds-vintage-open-book_1500x972_h.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4691"/>
            <a:ext cx="12192000" cy="69826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98925" y="141008"/>
            <a:ext cx="4394152" cy="1200329"/>
          </a:xfrm>
          <a:prstGeom prst="rect">
            <a:avLst/>
          </a:prstGeom>
          <a:noFill/>
        </p:spPr>
        <p:txBody>
          <a:bodyPr wrap="none" lIns="91440" tIns="45720" rIns="91440" bIns="45720">
            <a:spAutoFit/>
          </a:bodyPr>
          <a:lstStyle/>
          <a:p>
            <a:pPr algn="ctr"/>
            <a:r>
              <a:rPr lang="ru-RU" sz="7200" dirty="0" smtClean="0">
                <a:ln w="0"/>
                <a:effectLst>
                  <a:outerShdw blurRad="38100" dist="19050" dir="2700000" algn="tl" rotWithShape="0">
                    <a:schemeClr val="dk1">
                      <a:alpha val="40000"/>
                    </a:schemeClr>
                  </a:outerShdw>
                </a:effectLst>
              </a:rPr>
              <a:t>п. Обской</a:t>
            </a:r>
            <a:endParaRPr lang="ru-RU" sz="7200" b="0" cap="none" spc="0" dirty="0">
              <a:ln w="0"/>
              <a:solidFill>
                <a:schemeClr val="tx1"/>
              </a:solidFill>
              <a:effectLst>
                <a:outerShdw blurRad="38100" dist="19050" dir="2700000" algn="tl" rotWithShape="0">
                  <a:schemeClr val="dk1">
                    <a:alpha val="40000"/>
                  </a:schemeClr>
                </a:outerShdw>
              </a:effectLst>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2745" y="889109"/>
            <a:ext cx="5943599" cy="3210560"/>
          </a:xfrm>
          <a:prstGeom prst="rect">
            <a:avLst/>
          </a:prstGeom>
          <a:effectLst>
            <a:softEdge rad="635000"/>
          </a:effectLst>
        </p:spPr>
      </p:pic>
    </p:spTree>
    <p:extLst>
      <p:ext uri="{BB962C8B-B14F-4D97-AF65-F5344CB8AC3E}">
        <p14:creationId xmlns:p14="http://schemas.microsoft.com/office/powerpoint/2010/main" val="23132640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71053" y="376812"/>
            <a:ext cx="7883236" cy="5262979"/>
          </a:xfrm>
          <a:prstGeom prst="rect">
            <a:avLst/>
          </a:prstGeom>
        </p:spPr>
        <p:txBody>
          <a:bodyPr wrap="square">
            <a:spAutoFit/>
          </a:bodyPr>
          <a:lstStyle/>
          <a:p>
            <a:pPr algn="just"/>
            <a:r>
              <a:rPr lang="ru-RU" sz="2400" dirty="0"/>
              <a:t>В конце XIX века территория, где находятся села Обское и Кузнецовка, относилась к Томской губернии. В 1907 году посёлок был официально зарегистрирован. </a:t>
            </a:r>
            <a:endParaRPr lang="ru-RU" sz="2400" dirty="0" smtClean="0"/>
          </a:p>
          <a:p>
            <a:pPr algn="just"/>
            <a:r>
              <a:rPr lang="ru-RU" sz="2400" dirty="0" smtClean="0"/>
              <a:t>Коренные </a:t>
            </a:r>
            <a:r>
              <a:rPr lang="ru-RU" sz="2400" dirty="0"/>
              <a:t>жители Обского </a:t>
            </a:r>
            <a:r>
              <a:rPr lang="ru-RU" sz="2400" dirty="0" smtClean="0"/>
              <a:t>–</a:t>
            </a:r>
          </a:p>
          <a:p>
            <a:pPr algn="just"/>
            <a:r>
              <a:rPr lang="ru-RU" sz="2400" dirty="0" smtClean="0"/>
              <a:t>русские</a:t>
            </a:r>
            <a:r>
              <a:rPr lang="ru-RU" sz="2400" dirty="0"/>
              <a:t>, украинцы, </a:t>
            </a:r>
            <a:r>
              <a:rPr lang="ru-RU" sz="2400" dirty="0" smtClean="0"/>
              <a:t>белорусы</a:t>
            </a:r>
          </a:p>
          <a:p>
            <a:pPr algn="just"/>
            <a:r>
              <a:rPr lang="ru-RU" sz="2400" dirty="0" smtClean="0"/>
              <a:t>и </a:t>
            </a:r>
            <a:r>
              <a:rPr lang="ru-RU" sz="2400" dirty="0"/>
              <a:t>мордва. </a:t>
            </a:r>
            <a:r>
              <a:rPr lang="ru-RU" sz="2400" dirty="0" smtClean="0"/>
              <a:t>Из-за этого </a:t>
            </a:r>
          </a:p>
          <a:p>
            <a:pPr algn="just"/>
            <a:r>
              <a:rPr lang="ru-RU" sz="2400" dirty="0" smtClean="0"/>
              <a:t>отдельные части посёлка </a:t>
            </a:r>
          </a:p>
          <a:p>
            <a:pPr algn="just"/>
            <a:r>
              <a:rPr lang="ru-RU" sz="2400" dirty="0" smtClean="0"/>
              <a:t>изначально носили </a:t>
            </a:r>
          </a:p>
          <a:p>
            <a:pPr algn="just"/>
            <a:r>
              <a:rPr lang="ru-RU" sz="2400" dirty="0" smtClean="0"/>
              <a:t>характерные названия – </a:t>
            </a:r>
          </a:p>
          <a:p>
            <a:pPr algn="just"/>
            <a:r>
              <a:rPr lang="ru-RU" sz="2400" dirty="0" smtClean="0"/>
              <a:t>Хохлацкий край, Белорусский</a:t>
            </a:r>
          </a:p>
          <a:p>
            <a:pPr algn="just"/>
            <a:r>
              <a:rPr lang="ru-RU" sz="2400" dirty="0" smtClean="0"/>
              <a:t>край, Мордовский край, </a:t>
            </a:r>
          </a:p>
          <a:p>
            <a:pPr algn="just"/>
            <a:r>
              <a:rPr lang="ru-RU" sz="2400" dirty="0" err="1" smtClean="0"/>
              <a:t>Оторвановка</a:t>
            </a:r>
            <a:r>
              <a:rPr lang="ru-RU" sz="2400" dirty="0" smtClean="0"/>
              <a:t>, Вшивая горка, </a:t>
            </a:r>
          </a:p>
          <a:p>
            <a:pPr algn="just"/>
            <a:r>
              <a:rPr lang="ru-RU" sz="2400" dirty="0" smtClean="0"/>
              <a:t>Забегаловка.</a:t>
            </a:r>
            <a:endParaRPr lang="ru-RU" sz="2400" dirty="0"/>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4612" y="1603164"/>
            <a:ext cx="6296006" cy="5152786"/>
          </a:xfrm>
          <a:prstGeom prst="rect">
            <a:avLst/>
          </a:prstGeom>
        </p:spPr>
      </p:pic>
    </p:spTree>
    <p:extLst>
      <p:ext uri="{BB962C8B-B14F-4D97-AF65-F5344CB8AC3E}">
        <p14:creationId xmlns:p14="http://schemas.microsoft.com/office/powerpoint/2010/main" val="18865128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4181" y="959070"/>
            <a:ext cx="8797636" cy="4893647"/>
          </a:xfrm>
          <a:prstGeom prst="rect">
            <a:avLst/>
          </a:prstGeom>
        </p:spPr>
        <p:txBody>
          <a:bodyPr wrap="square">
            <a:spAutoFit/>
          </a:bodyPr>
          <a:lstStyle/>
          <a:p>
            <a:pPr algn="just"/>
            <a:r>
              <a:rPr lang="ru-RU" sz="2400" dirty="0"/>
              <a:t>По данным переписи населения России 1926 года, в посёлке Обском жили и работали 658 человек на 128 хозяйствах. Сельский Совет образовался осенью 1924 года. В феврале 1931 года в Обском появились два колхоза – «Путь пробуждения» и «Ударник», которые осенью того же года слились в один. В 1935 году в посёлке начала работать кустарная артель «Темп», позже получившая название «Победа». В артели гнали дёготь, делали телеги и сани, гнули дуги и шили всю конную упряжь, варили мыло, катали валенки. Здесь же работали </a:t>
            </a:r>
            <a:r>
              <a:rPr lang="ru-RU" sz="2400" dirty="0" err="1"/>
              <a:t>шерстобитка</a:t>
            </a:r>
            <a:r>
              <a:rPr lang="ru-RU" sz="2400" dirty="0"/>
              <a:t> и гончарная мастерская. В 1950 году колхоз «Путь пробуждения» влился в колхоз «Красный сибиряк», а затем в Мошковский свиносовхоз. </a:t>
            </a:r>
          </a:p>
        </p:txBody>
      </p:sp>
    </p:spTree>
    <p:extLst>
      <p:ext uri="{BB962C8B-B14F-4D97-AF65-F5344CB8AC3E}">
        <p14:creationId xmlns:p14="http://schemas.microsoft.com/office/powerpoint/2010/main" val="35789310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1322</TotalTime>
  <Words>4391</Words>
  <Application>Microsoft Office PowerPoint</Application>
  <PresentationFormat>Произвольный</PresentationFormat>
  <Paragraphs>203</Paragraphs>
  <Slides>58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Нина Молоствова</dc:creator>
  <cp:lastModifiedBy>Александр</cp:lastModifiedBy>
  <cp:revision>70</cp:revision>
  <dcterms:created xsi:type="dcterms:W3CDTF">2018-04-14T07:52:54Z</dcterms:created>
  <dcterms:modified xsi:type="dcterms:W3CDTF">2021-07-12T04:42:15Z</dcterms:modified>
</cp:coreProperties>
</file>